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0"/>
  </p:notesMasterIdLst>
  <p:handoutMasterIdLst>
    <p:handoutMasterId r:id="rId21"/>
  </p:handoutMasterIdLst>
  <p:sldIdLst>
    <p:sldId id="256" r:id="rId2"/>
    <p:sldId id="266" r:id="rId3"/>
    <p:sldId id="267" r:id="rId4"/>
    <p:sldId id="268" r:id="rId5"/>
    <p:sldId id="269" r:id="rId6"/>
    <p:sldId id="270" r:id="rId7"/>
    <p:sldId id="271" r:id="rId8"/>
    <p:sldId id="272" r:id="rId9"/>
    <p:sldId id="273" r:id="rId10"/>
    <p:sldId id="274" r:id="rId11"/>
    <p:sldId id="282" r:id="rId12"/>
    <p:sldId id="280" r:id="rId13"/>
    <p:sldId id="283" r:id="rId14"/>
    <p:sldId id="281" r:id="rId15"/>
    <p:sldId id="277" r:id="rId16"/>
    <p:sldId id="276" r:id="rId17"/>
    <p:sldId id="278" r:id="rId18"/>
    <p:sldId id="279" r:id="rId19"/>
  </p:sldIdLst>
  <p:sldSz cx="9144000" cy="6858000" type="screen4x3"/>
  <p:notesSz cx="7102475" cy="9388475"/>
  <p:defaultTextStyle>
    <a:defPPr>
      <a:defRPr lang="en-US"/>
    </a:defPPr>
    <a:lvl1pPr algn="ctr" rtl="0" fontAlgn="base">
      <a:spcBef>
        <a:spcPct val="0"/>
      </a:spcBef>
      <a:spcAft>
        <a:spcPct val="0"/>
      </a:spcAft>
      <a:defRPr sz="2800" kern="1200">
        <a:solidFill>
          <a:schemeClr val="bg1"/>
        </a:solidFill>
        <a:latin typeface="Arial" charset="0"/>
        <a:ea typeface="+mn-ea"/>
        <a:cs typeface="+mn-cs"/>
      </a:defRPr>
    </a:lvl1pPr>
    <a:lvl2pPr marL="457200" algn="ctr" rtl="0" fontAlgn="base">
      <a:spcBef>
        <a:spcPct val="0"/>
      </a:spcBef>
      <a:spcAft>
        <a:spcPct val="0"/>
      </a:spcAft>
      <a:defRPr sz="2800" kern="1200">
        <a:solidFill>
          <a:schemeClr val="bg1"/>
        </a:solidFill>
        <a:latin typeface="Arial" charset="0"/>
        <a:ea typeface="+mn-ea"/>
        <a:cs typeface="+mn-cs"/>
      </a:defRPr>
    </a:lvl2pPr>
    <a:lvl3pPr marL="914400" algn="ctr" rtl="0" fontAlgn="base">
      <a:spcBef>
        <a:spcPct val="0"/>
      </a:spcBef>
      <a:spcAft>
        <a:spcPct val="0"/>
      </a:spcAft>
      <a:defRPr sz="2800" kern="1200">
        <a:solidFill>
          <a:schemeClr val="bg1"/>
        </a:solidFill>
        <a:latin typeface="Arial" charset="0"/>
        <a:ea typeface="+mn-ea"/>
        <a:cs typeface="+mn-cs"/>
      </a:defRPr>
    </a:lvl3pPr>
    <a:lvl4pPr marL="1371600" algn="ctr" rtl="0" fontAlgn="base">
      <a:spcBef>
        <a:spcPct val="0"/>
      </a:spcBef>
      <a:spcAft>
        <a:spcPct val="0"/>
      </a:spcAft>
      <a:defRPr sz="2800" kern="1200">
        <a:solidFill>
          <a:schemeClr val="bg1"/>
        </a:solidFill>
        <a:latin typeface="Arial" charset="0"/>
        <a:ea typeface="+mn-ea"/>
        <a:cs typeface="+mn-cs"/>
      </a:defRPr>
    </a:lvl4pPr>
    <a:lvl5pPr marL="1828800" algn="ctr" rtl="0" fontAlgn="base">
      <a:spcBef>
        <a:spcPct val="0"/>
      </a:spcBef>
      <a:spcAft>
        <a:spcPct val="0"/>
      </a:spcAft>
      <a:defRPr sz="2800" kern="1200">
        <a:solidFill>
          <a:schemeClr val="bg1"/>
        </a:solidFill>
        <a:latin typeface="Arial" charset="0"/>
        <a:ea typeface="+mn-ea"/>
        <a:cs typeface="+mn-cs"/>
      </a:defRPr>
    </a:lvl5pPr>
    <a:lvl6pPr marL="2286000" algn="l" defTabSz="914400" rtl="0" eaLnBrk="1" latinLnBrk="0" hangingPunct="1">
      <a:defRPr sz="2800" kern="1200">
        <a:solidFill>
          <a:schemeClr val="bg1"/>
        </a:solidFill>
        <a:latin typeface="Arial" charset="0"/>
        <a:ea typeface="+mn-ea"/>
        <a:cs typeface="+mn-cs"/>
      </a:defRPr>
    </a:lvl6pPr>
    <a:lvl7pPr marL="2743200" algn="l" defTabSz="914400" rtl="0" eaLnBrk="1" latinLnBrk="0" hangingPunct="1">
      <a:defRPr sz="2800" kern="1200">
        <a:solidFill>
          <a:schemeClr val="bg1"/>
        </a:solidFill>
        <a:latin typeface="Arial" charset="0"/>
        <a:ea typeface="+mn-ea"/>
        <a:cs typeface="+mn-cs"/>
      </a:defRPr>
    </a:lvl7pPr>
    <a:lvl8pPr marL="3200400" algn="l" defTabSz="914400" rtl="0" eaLnBrk="1" latinLnBrk="0" hangingPunct="1">
      <a:defRPr sz="2800" kern="1200">
        <a:solidFill>
          <a:schemeClr val="bg1"/>
        </a:solidFill>
        <a:latin typeface="Arial" charset="0"/>
        <a:ea typeface="+mn-ea"/>
        <a:cs typeface="+mn-cs"/>
      </a:defRPr>
    </a:lvl8pPr>
    <a:lvl9pPr marL="3657600" algn="l" defTabSz="914400" rtl="0" eaLnBrk="1" latinLnBrk="0" hangingPunct="1">
      <a:defRPr sz="28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9" autoAdjust="0"/>
  </p:normalViewPr>
  <p:slideViewPr>
    <p:cSldViewPr>
      <p:cViewPr varScale="1">
        <p:scale>
          <a:sx n="58" d="100"/>
          <a:sy n="58" d="100"/>
        </p:scale>
        <p:origin x="-11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5D80393-7841-40DF-ADA7-A91D3418D5D0}" type="datetimeFigureOut">
              <a:rPr lang="en-US" smtClean="0"/>
              <a:t>5/19/2012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81CEF4C-17CE-4093-94D7-F343EC20C8BC}" type="slidenum">
              <a:rPr lang="en-US" smtClean="0"/>
              <a:t>‹#›</a:t>
            </a:fld>
            <a:endParaRPr lang="en-US"/>
          </a:p>
        </p:txBody>
      </p:sp>
    </p:spTree>
    <p:extLst>
      <p:ext uri="{BB962C8B-B14F-4D97-AF65-F5344CB8AC3E}">
        <p14:creationId xmlns:p14="http://schemas.microsoft.com/office/powerpoint/2010/main" val="227099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l">
              <a:defRPr sz="1200">
                <a:solidFill>
                  <a:schemeClr val="tx1"/>
                </a:solidFill>
              </a:defRPr>
            </a:lvl1pPr>
          </a:lstStyle>
          <a:p>
            <a:endParaRPr lang="en-US"/>
          </a:p>
        </p:txBody>
      </p:sp>
      <p:sp>
        <p:nvSpPr>
          <p:cNvPr id="13315"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l">
              <a:defRPr sz="1200">
                <a:solidFill>
                  <a:schemeClr val="tx1"/>
                </a:solidFill>
              </a:defRPr>
            </a:lvl1pPr>
          </a:lstStyle>
          <a:p>
            <a:endParaRPr lang="en-US"/>
          </a:p>
        </p:txBody>
      </p:sp>
      <p:sp>
        <p:nvSpPr>
          <p:cNvPr id="13319"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defRPr>
            </a:lvl1pPr>
          </a:lstStyle>
          <a:p>
            <a:fld id="{32128DE2-A9AB-4A80-A361-F1B8F6A92502}" type="slidenum">
              <a:rPr lang="en-US"/>
              <a:pPr/>
              <a:t>‹#›</a:t>
            </a:fld>
            <a:endParaRPr lang="en-US"/>
          </a:p>
        </p:txBody>
      </p:sp>
    </p:spTree>
    <p:extLst>
      <p:ext uri="{BB962C8B-B14F-4D97-AF65-F5344CB8AC3E}">
        <p14:creationId xmlns:p14="http://schemas.microsoft.com/office/powerpoint/2010/main" val="76910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5A4F9-1AC7-4FBC-B854-BAA20CF40BCF}"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smtClean="0"/>
              <a:t>Lubbock</a:t>
            </a:r>
            <a:r>
              <a:rPr lang="en-US" baseline="0" dirty="0" smtClean="0"/>
              <a:t> 5/20/2012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ought to a</a:t>
            </a:r>
            <a:r>
              <a:rPr lang="en-US" dirty="0" smtClean="0"/>
              <a:t>ppreciate</a:t>
            </a:r>
            <a:r>
              <a:rPr lang="en-US" baseline="0" dirty="0" smtClean="0"/>
              <a:t> that Christianity elevates the woman to a place of honor!  No other religion or society does such. Christ exalted the woman to a status of honor when other societies wish to treat her as a slave. The Husband is commanded to dwell with the wife with understanding for three reasons.   </a:t>
            </a:r>
            <a:endParaRPr lang="en-US" dirty="0"/>
          </a:p>
        </p:txBody>
      </p:sp>
      <p:sp>
        <p:nvSpPr>
          <p:cNvPr id="4" name="Slide Number Placeholder 3"/>
          <p:cNvSpPr>
            <a:spLocks noGrp="1"/>
          </p:cNvSpPr>
          <p:nvPr>
            <p:ph type="sldNum" sz="quarter" idx="10"/>
          </p:nvPr>
        </p:nvSpPr>
        <p:spPr/>
        <p:txBody>
          <a:bodyPr/>
          <a:lstStyle/>
          <a:p>
            <a:fld id="{32128DE2-A9AB-4A80-A361-F1B8F6A92502}" type="slidenum">
              <a:rPr lang="en-US" smtClean="0"/>
              <a:pPr/>
              <a:t>10</a:t>
            </a:fld>
            <a:endParaRPr lang="en-US"/>
          </a:p>
        </p:txBody>
      </p:sp>
    </p:spTree>
    <p:extLst>
      <p:ext uri="{BB962C8B-B14F-4D97-AF65-F5344CB8AC3E}">
        <p14:creationId xmlns:p14="http://schemas.microsoft.com/office/powerpoint/2010/main" val="274658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she is to be treated with honor and kindness as the weaker vessel.  [CLICK] The New Testament does speak of the body as a vessel (1 Thess. 4:4).  The body is a vessel as we would think of a clay vase. It is breakable and it contains something, the soul.  There is a different design of the woman’s vessel and constitution than that of a man.  It should be obvious but many appear blind to this fact today. This fact is very evidently seen in the job of a firefighter. If you had this vessel of mine and passed out in a burning building, who would you rather have pull you out? </a:t>
            </a:r>
          </a:p>
          <a:p>
            <a:endParaRPr lang="en-US" baseline="0" dirty="0" smtClean="0"/>
          </a:p>
          <a:p>
            <a:r>
              <a:rPr lang="en-US" baseline="0" dirty="0" smtClean="0"/>
              <a:t>[CLICK] Sometimes women become offended when they are referred to as weaker. The Bible uses it here as something to be honored not degraded. God is the creator of woman and He chose to build her frame the way it is. This does not mean that a man cannot have a “weak bodily presence” (2 Cor. 10:10).  In fact, “weaker” implies that man’s vessel is also weak but that the woman’s is weaker still.</a:t>
            </a:r>
          </a:p>
          <a:p>
            <a:endParaRPr lang="en-US" baseline="0" dirty="0" smtClean="0"/>
          </a:p>
          <a:p>
            <a:r>
              <a:rPr lang="en-US" baseline="0" dirty="0" smtClean="0"/>
              <a:t>Neither does this mean that there cannot be a woman who has a strong constitution. We ought to glorify God for how he made us and not despise it (principle Rom. 9:21; 1 Cor. 12:22-24).  The woman is to be honored as a weaker vessel. A man should seek to deal tenderly with her as fine china rather than as a cast iron skillet.</a:t>
            </a:r>
          </a:p>
          <a:p>
            <a:endParaRPr lang="en-US" baseline="0" dirty="0" smtClean="0"/>
          </a:p>
          <a:p>
            <a:r>
              <a:rPr lang="en-US" baseline="0" dirty="0" smtClean="0"/>
              <a:t>The second reason he is to dwell with the woman giving her honor is because she is an equal heir of the grace of life. </a:t>
            </a:r>
            <a:endParaRPr lang="en-US" dirty="0"/>
          </a:p>
        </p:txBody>
      </p:sp>
      <p:sp>
        <p:nvSpPr>
          <p:cNvPr id="4" name="Slide Number Placeholder 3"/>
          <p:cNvSpPr>
            <a:spLocks noGrp="1"/>
          </p:cNvSpPr>
          <p:nvPr>
            <p:ph type="sldNum" sz="quarter" idx="10"/>
          </p:nvPr>
        </p:nvSpPr>
        <p:spPr/>
        <p:txBody>
          <a:bodyPr/>
          <a:lstStyle/>
          <a:p>
            <a:fld id="{32128DE2-A9AB-4A80-A361-F1B8F6A92502}" type="slidenum">
              <a:rPr lang="en-US" smtClean="0"/>
              <a:pPr/>
              <a:t>11</a:t>
            </a:fld>
            <a:endParaRPr lang="en-US"/>
          </a:p>
        </p:txBody>
      </p:sp>
    </p:spTree>
    <p:extLst>
      <p:ext uri="{BB962C8B-B14F-4D97-AF65-F5344CB8AC3E}">
        <p14:creationId xmlns:p14="http://schemas.microsoft.com/office/powerpoint/2010/main" val="274658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reason he is to dwell with the woman in understanding is that she is an equal heir of the grace of life. The grace or favor of life befalls them both.  Of the life here she was created to be man’s helper and would share with him in being fruitful, multiplying and filling and subduing the earth (Gen. 1:27, 28; 2:18). </a:t>
            </a:r>
          </a:p>
          <a:p>
            <a:endParaRPr lang="en-US" baseline="0" dirty="0" smtClean="0"/>
          </a:p>
          <a:p>
            <a:r>
              <a:rPr lang="en-US" baseline="0" dirty="0" smtClean="0"/>
              <a:t>Likewise, eternal life is given to both male and female to enjoy mutually. Jesus came to save women as much as He came to save men (Gal. 3:26-28). God desires to give us a blessing through Christ and yet that demands us to be willing to grace each other with the attitude of Christ (1 Pet. 3:8, 9).</a:t>
            </a:r>
            <a:endParaRPr lang="en-US" dirty="0"/>
          </a:p>
        </p:txBody>
      </p:sp>
      <p:sp>
        <p:nvSpPr>
          <p:cNvPr id="4" name="Slide Number Placeholder 3"/>
          <p:cNvSpPr>
            <a:spLocks noGrp="1"/>
          </p:cNvSpPr>
          <p:nvPr>
            <p:ph type="sldNum" sz="quarter" idx="10"/>
          </p:nvPr>
        </p:nvSpPr>
        <p:spPr/>
        <p:txBody>
          <a:bodyPr/>
          <a:lstStyle/>
          <a:p>
            <a:fld id="{32128DE2-A9AB-4A80-A361-F1B8F6A92502}" type="slidenum">
              <a:rPr lang="en-US" smtClean="0"/>
              <a:pPr/>
              <a:t>12</a:t>
            </a:fld>
            <a:endParaRPr lang="en-US"/>
          </a:p>
        </p:txBody>
      </p:sp>
    </p:spTree>
    <p:extLst>
      <p:ext uri="{BB962C8B-B14F-4D97-AF65-F5344CB8AC3E}">
        <p14:creationId xmlns:p14="http://schemas.microsoft.com/office/powerpoint/2010/main" val="274658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a:t>
            </a:r>
            <a:r>
              <a:rPr lang="en-US" baseline="0" dirty="0" smtClean="0"/>
              <a:t> the way our family life is can affect our prayer life.  </a:t>
            </a:r>
          </a:p>
          <a:p>
            <a:endParaRPr lang="en-US" baseline="0" dirty="0" smtClean="0"/>
          </a:p>
          <a:p>
            <a:r>
              <a:rPr lang="en-US" baseline="0" dirty="0" smtClean="0"/>
              <a:t>I know of a man who named the name of Christ and abused his wife until she finally left him.  One church in Indiana began disciplining him and he and his relatives jumped ship to another church which supported me. When I visited Indiana later that year, I met with the elders and informed them of the situation and thought they would take care of the matter. Well, not too long afterwards they marked me as a false teacher for contending that he was not an “innocent” party in the subsequent divorce that followed his wife beatings. They told me to desist or they would cancel my support.  Since my tongue is not for sale, I maintained that his new marriage was not right and that the brethren there were upholding someone living in sin.  They canceled my support and while the eldership there eventually dissolved , he continued to worship with the congregation there and was and is regularly used as a song leader. Make no mistake about it, if we treat our spouses wrong, our prayers are hindered.</a:t>
            </a:r>
            <a:endParaRPr lang="en-US" dirty="0"/>
          </a:p>
        </p:txBody>
      </p:sp>
      <p:sp>
        <p:nvSpPr>
          <p:cNvPr id="4" name="Slide Number Placeholder 3"/>
          <p:cNvSpPr>
            <a:spLocks noGrp="1"/>
          </p:cNvSpPr>
          <p:nvPr>
            <p:ph type="sldNum" sz="quarter" idx="10"/>
          </p:nvPr>
        </p:nvSpPr>
        <p:spPr/>
        <p:txBody>
          <a:bodyPr/>
          <a:lstStyle/>
          <a:p>
            <a:fld id="{32128DE2-A9AB-4A80-A361-F1B8F6A92502}" type="slidenum">
              <a:rPr lang="en-US" smtClean="0"/>
              <a:pPr/>
              <a:t>13</a:t>
            </a:fld>
            <a:endParaRPr lang="en-US"/>
          </a:p>
        </p:txBody>
      </p:sp>
    </p:spTree>
    <p:extLst>
      <p:ext uri="{BB962C8B-B14F-4D97-AF65-F5344CB8AC3E}">
        <p14:creationId xmlns:p14="http://schemas.microsoft.com/office/powerpoint/2010/main" val="274658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57ACB-A862-4FB0-85E2-C4A78A40163E}" type="slidenum">
              <a:rPr lang="en-US"/>
              <a:pPr/>
              <a:t>14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Keep the Husband as Head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15</a:t>
            </a:fld>
            <a:endParaRPr lang="en-US"/>
          </a:p>
        </p:txBody>
      </p:sp>
    </p:spTree>
    <p:extLst>
      <p:ext uri="{BB962C8B-B14F-4D97-AF65-F5344CB8AC3E}">
        <p14:creationId xmlns:p14="http://schemas.microsoft.com/office/powerpoint/2010/main" val="324218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16</a:t>
            </a:fld>
            <a:endParaRPr lang="en-US"/>
          </a:p>
        </p:txBody>
      </p:sp>
    </p:spTree>
    <p:extLst>
      <p:ext uri="{BB962C8B-B14F-4D97-AF65-F5344CB8AC3E}">
        <p14:creationId xmlns:p14="http://schemas.microsoft.com/office/powerpoint/2010/main" val="424781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9E01B-A3FC-429F-88C7-BCB24925C3C8}" type="slidenum">
              <a:rPr lang="en-US"/>
              <a:pPr/>
              <a:t>17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Women often fail to realize the kind of life they could have if they would give a heavy dose of respect and submission to their </a:t>
            </a:r>
            <a:r>
              <a:rPr lang="en-US" dirty="0" smtClean="0"/>
              <a:t>husbands. </a:t>
            </a:r>
            <a:r>
              <a:rPr lang="en-US" dirty="0"/>
              <a:t>It is only natural for him to do all that he can do for her. More often than not, he will die living his life to make his wife's life the best that it can be. </a:t>
            </a:r>
          </a:p>
          <a:p>
            <a:endParaRPr lang="en-US" dirty="0"/>
          </a:p>
          <a:p>
            <a:r>
              <a:rPr lang="en-US" dirty="0" smtClean="0"/>
              <a:t>Further</a:t>
            </a:r>
            <a:r>
              <a:rPr lang="en-US" dirty="0"/>
              <a:t>, churches are made stronger by women who submit and respect their husbands. In doing so, she is not only helping man, but is also a helper to the church.</a:t>
            </a:r>
          </a:p>
          <a:p>
            <a:endParaRPr lang="en-US" dirty="0"/>
          </a:p>
          <a:p>
            <a:r>
              <a:rPr lang="en-US" dirty="0"/>
              <a:t>What church do you think will be stronger. . .one that is made up of bitter married people or one where the husband has the kind of love for his wife that Christ does for the church and where wives truly respect their husbands?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18</a:t>
            </a:fld>
            <a:endParaRPr lang="en-US"/>
          </a:p>
        </p:txBody>
      </p:sp>
    </p:spTree>
    <p:extLst>
      <p:ext uri="{BB962C8B-B14F-4D97-AF65-F5344CB8AC3E}">
        <p14:creationId xmlns:p14="http://schemas.microsoft.com/office/powerpoint/2010/main" val="16634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2</a:t>
            </a:fld>
            <a:endParaRPr lang="en-US"/>
          </a:p>
        </p:txBody>
      </p:sp>
    </p:spTree>
    <p:extLst>
      <p:ext uri="{BB962C8B-B14F-4D97-AF65-F5344CB8AC3E}">
        <p14:creationId xmlns:p14="http://schemas.microsoft.com/office/powerpoint/2010/main" val="229793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3</a:t>
            </a:fld>
            <a:endParaRPr lang="en-US"/>
          </a:p>
        </p:txBody>
      </p:sp>
    </p:spTree>
    <p:extLst>
      <p:ext uri="{BB962C8B-B14F-4D97-AF65-F5344CB8AC3E}">
        <p14:creationId xmlns:p14="http://schemas.microsoft.com/office/powerpoint/2010/main" val="403446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4</a:t>
            </a:fld>
            <a:endParaRPr lang="en-US"/>
          </a:p>
        </p:txBody>
      </p:sp>
    </p:spTree>
    <p:extLst>
      <p:ext uri="{BB962C8B-B14F-4D97-AF65-F5344CB8AC3E}">
        <p14:creationId xmlns:p14="http://schemas.microsoft.com/office/powerpoint/2010/main" val="14168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5</a:t>
            </a:fld>
            <a:endParaRPr lang="en-US"/>
          </a:p>
        </p:txBody>
      </p:sp>
    </p:spTree>
    <p:extLst>
      <p:ext uri="{BB962C8B-B14F-4D97-AF65-F5344CB8AC3E}">
        <p14:creationId xmlns:p14="http://schemas.microsoft.com/office/powerpoint/2010/main" val="2847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1E19F-B58E-4F9D-B9E1-829CB1BC9D53}" type="slidenum">
              <a:rPr lang="en-US"/>
              <a:pPr/>
              <a:t>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What happens if I should become physically marred? Will </a:t>
            </a:r>
            <a:r>
              <a:rPr lang="en-US" dirty="0" smtClean="0"/>
              <a:t>this </a:t>
            </a:r>
            <a:r>
              <a:rPr lang="en-US" dirty="0"/>
              <a:t>person be there in sickness and health?</a:t>
            </a:r>
          </a:p>
          <a:p>
            <a:endParaRPr lang="en-US" dirty="0"/>
          </a:p>
          <a:p>
            <a:r>
              <a:rPr lang="en-US" dirty="0"/>
              <a:t>Point: Woman. . ."4  that they admonish the young women to love their husbands, to love their children,</a:t>
            </a:r>
          </a:p>
          <a:p>
            <a:r>
              <a:rPr lang="en-US" dirty="0"/>
              <a:t>5  to be discreet, chaste, homemakers, good, obedient to their own husbands, that the word of God may not be blasphemed" (Titus 2:4, 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13B02-DECC-4171-A230-A34D9F12FBEC}" type="slidenum">
              <a:rPr lang="en-US"/>
              <a:pPr/>
              <a:t>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Point: Wife is sweet and well-dressed everyday. . . Unless you are Ward on "Leave it to Beaver" its not going to happen.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29FE7-BD08-48AD-A774-5832A6B17426}" type="slidenum">
              <a:rPr lang="en-US"/>
              <a:pPr/>
              <a:t>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AND STILL BE TRIED. . .</a:t>
            </a:r>
          </a:p>
          <a:p>
            <a:r>
              <a:rPr lang="en-US"/>
              <a:t>[CLICK] Sin has corrupted this world. We are a fallen people.</a:t>
            </a:r>
          </a:p>
          <a:p>
            <a:r>
              <a:rPr lang="en-US"/>
              <a:t>[CLICK X3] why dream of a faultless person to marry? You are dreaming of one who is not there. You are dreaming of someone you are not (Rom. 3:23).  Seek a person who has been forgiven by God and is willing to forgive. Commitment must be a part of the equation. A person who is forgiven is a person committed to doing right. He will be committed to your marriage when you fail and you likewise to him.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28DE2-A9AB-4A80-A361-F1B8F6A92502}" type="slidenum">
              <a:rPr lang="en-US" smtClean="0"/>
              <a:pPr/>
              <a:t>9</a:t>
            </a:fld>
            <a:endParaRPr lang="en-US"/>
          </a:p>
        </p:txBody>
      </p:sp>
    </p:spTree>
    <p:extLst>
      <p:ext uri="{BB962C8B-B14F-4D97-AF65-F5344CB8AC3E}">
        <p14:creationId xmlns:p14="http://schemas.microsoft.com/office/powerpoint/2010/main" val="4116421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52400" y="2895600"/>
            <a:ext cx="8839200" cy="1303338"/>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lgn="ctr">
              <a:defRPr/>
            </a:lvl1pPr>
          </a:lstStyle>
          <a:p>
            <a:pPr lvl="0"/>
            <a:r>
              <a:rPr lang="en-US" noProof="0" smtClean="0"/>
              <a:t>Click to edit title style</a:t>
            </a:r>
          </a:p>
        </p:txBody>
      </p:sp>
      <p:sp>
        <p:nvSpPr>
          <p:cNvPr id="10243"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pPr lvl="0"/>
            <a:r>
              <a:rPr lang="en-US" noProof="0" smtClean="0"/>
              <a:t>Click to edit subtitle style</a:t>
            </a:r>
          </a:p>
        </p:txBody>
      </p:sp>
      <p:sp>
        <p:nvSpPr>
          <p:cNvPr id="10244" name="Rectangle 4"/>
          <p:cNvSpPr>
            <a:spLocks noGrp="1" noChangeArrowheads="1"/>
          </p:cNvSpPr>
          <p:nvPr>
            <p:ph type="dt" sz="quarter" idx="2"/>
          </p:nvPr>
        </p:nvSpPr>
        <p:spPr/>
        <p:txBody>
          <a:bodyPr/>
          <a:lstStyle>
            <a:lvl1pPr>
              <a:defRPr/>
            </a:lvl1pPr>
          </a:lstStyle>
          <a:p>
            <a:endParaRPr lang="en-US"/>
          </a:p>
        </p:txBody>
      </p:sp>
      <p:sp>
        <p:nvSpPr>
          <p:cNvPr id="10245" name="Rectangle 5"/>
          <p:cNvSpPr>
            <a:spLocks noGrp="1" noChangeArrowheads="1"/>
          </p:cNvSpPr>
          <p:nvPr>
            <p:ph type="ftr" sz="quarter" idx="3"/>
          </p:nvPr>
        </p:nvSpPr>
        <p:spPr/>
        <p:txBody>
          <a:bodyPr/>
          <a:lstStyle>
            <a:lvl1pPr>
              <a:defRPr/>
            </a:lvl1pPr>
          </a:lstStyle>
          <a:p>
            <a:endParaRPr lang="en-US"/>
          </a:p>
        </p:txBody>
      </p:sp>
      <p:sp>
        <p:nvSpPr>
          <p:cNvPr id="10246" name="Rectangle 6"/>
          <p:cNvSpPr>
            <a:spLocks noGrp="1" noChangeArrowheads="1"/>
          </p:cNvSpPr>
          <p:nvPr>
            <p:ph type="sldNum" sz="quarter" idx="4"/>
          </p:nvPr>
        </p:nvSpPr>
        <p:spPr/>
        <p:txBody>
          <a:bodyPr/>
          <a:lstStyle>
            <a:lvl1pPr>
              <a:defRPr/>
            </a:lvl1pPr>
          </a:lstStyle>
          <a:p>
            <a:fld id="{CB8E87E3-CDF6-431A-9B6D-71620A46D281}"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D7171E-541E-4C08-B019-B5436779ED0E}" type="slidenum">
              <a:rPr lang="en-US"/>
              <a:pPr/>
              <a:t>‹#›</a:t>
            </a:fld>
            <a:endParaRPr lang="en-US"/>
          </a:p>
        </p:txBody>
      </p:sp>
    </p:spTree>
    <p:extLst>
      <p:ext uri="{BB962C8B-B14F-4D97-AF65-F5344CB8AC3E}">
        <p14:creationId xmlns:p14="http://schemas.microsoft.com/office/powerpoint/2010/main" val="3798197364"/>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23E539-75F1-4E4C-B04A-4B83FF256454}" type="slidenum">
              <a:rPr lang="en-US"/>
              <a:pPr/>
              <a:t>‹#›</a:t>
            </a:fld>
            <a:endParaRPr lang="en-US"/>
          </a:p>
        </p:txBody>
      </p:sp>
    </p:spTree>
    <p:extLst>
      <p:ext uri="{BB962C8B-B14F-4D97-AF65-F5344CB8AC3E}">
        <p14:creationId xmlns:p14="http://schemas.microsoft.com/office/powerpoint/2010/main" val="416797824"/>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29C8B4-5A68-44F3-BE15-2074D7DB5A68}" type="slidenum">
              <a:rPr lang="en-US"/>
              <a:pPr/>
              <a:t>‹#›</a:t>
            </a:fld>
            <a:endParaRPr lang="en-US"/>
          </a:p>
        </p:txBody>
      </p:sp>
    </p:spTree>
    <p:extLst>
      <p:ext uri="{BB962C8B-B14F-4D97-AF65-F5344CB8AC3E}">
        <p14:creationId xmlns:p14="http://schemas.microsoft.com/office/powerpoint/2010/main" val="2311258351"/>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43D07-E132-45CF-B909-63CFF968A52D}" type="slidenum">
              <a:rPr lang="en-US"/>
              <a:pPr/>
              <a:t>‹#›</a:t>
            </a:fld>
            <a:endParaRPr lang="en-US"/>
          </a:p>
        </p:txBody>
      </p:sp>
    </p:spTree>
    <p:extLst>
      <p:ext uri="{BB962C8B-B14F-4D97-AF65-F5344CB8AC3E}">
        <p14:creationId xmlns:p14="http://schemas.microsoft.com/office/powerpoint/2010/main" val="1375623629"/>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78DB21-C152-4C6F-9E8E-FF4C10AB3626}" type="slidenum">
              <a:rPr lang="en-US"/>
              <a:pPr/>
              <a:t>‹#›</a:t>
            </a:fld>
            <a:endParaRPr lang="en-US"/>
          </a:p>
        </p:txBody>
      </p:sp>
    </p:spTree>
    <p:extLst>
      <p:ext uri="{BB962C8B-B14F-4D97-AF65-F5344CB8AC3E}">
        <p14:creationId xmlns:p14="http://schemas.microsoft.com/office/powerpoint/2010/main" val="41845808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782F7C-CE3B-4669-A072-47A144ACBEAD}" type="slidenum">
              <a:rPr lang="en-US"/>
              <a:pPr/>
              <a:t>‹#›</a:t>
            </a:fld>
            <a:endParaRPr lang="en-US"/>
          </a:p>
        </p:txBody>
      </p:sp>
    </p:spTree>
    <p:extLst>
      <p:ext uri="{BB962C8B-B14F-4D97-AF65-F5344CB8AC3E}">
        <p14:creationId xmlns:p14="http://schemas.microsoft.com/office/powerpoint/2010/main" val="2686042341"/>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C2B3399-D7BB-48E2-AE88-B9580E8AB5E1}" type="slidenum">
              <a:rPr lang="en-US"/>
              <a:pPr/>
              <a:t>‹#›</a:t>
            </a:fld>
            <a:endParaRPr lang="en-US"/>
          </a:p>
        </p:txBody>
      </p:sp>
    </p:spTree>
    <p:extLst>
      <p:ext uri="{BB962C8B-B14F-4D97-AF65-F5344CB8AC3E}">
        <p14:creationId xmlns:p14="http://schemas.microsoft.com/office/powerpoint/2010/main" val="3539705381"/>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620628-E6CE-44F8-A383-6A644B0B7347}" type="slidenum">
              <a:rPr lang="en-US"/>
              <a:pPr/>
              <a:t>‹#›</a:t>
            </a:fld>
            <a:endParaRPr lang="en-US"/>
          </a:p>
        </p:txBody>
      </p:sp>
    </p:spTree>
    <p:extLst>
      <p:ext uri="{BB962C8B-B14F-4D97-AF65-F5344CB8AC3E}">
        <p14:creationId xmlns:p14="http://schemas.microsoft.com/office/powerpoint/2010/main" val="3263622476"/>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D473BD-282F-4265-9A1F-E9F8F24EB645}" type="slidenum">
              <a:rPr lang="en-US"/>
              <a:pPr/>
              <a:t>‹#›</a:t>
            </a:fld>
            <a:endParaRPr lang="en-US"/>
          </a:p>
        </p:txBody>
      </p:sp>
    </p:spTree>
    <p:extLst>
      <p:ext uri="{BB962C8B-B14F-4D97-AF65-F5344CB8AC3E}">
        <p14:creationId xmlns:p14="http://schemas.microsoft.com/office/powerpoint/2010/main" val="3919155702"/>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73579-1373-4E8D-B981-9D81A9961BFE}" type="slidenum">
              <a:rPr lang="en-US"/>
              <a:pPr/>
              <a:t>‹#›</a:t>
            </a:fld>
            <a:endParaRPr lang="en-US"/>
          </a:p>
        </p:txBody>
      </p:sp>
    </p:spTree>
    <p:extLst>
      <p:ext uri="{BB962C8B-B14F-4D97-AF65-F5344CB8AC3E}">
        <p14:creationId xmlns:p14="http://schemas.microsoft.com/office/powerpoint/2010/main" val="931041689"/>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28600" y="152400"/>
            <a:ext cx="8686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9219" name="Rectangle 3"/>
          <p:cNvSpPr>
            <a:spLocks noGrp="1" noChangeArrowheads="1"/>
          </p:cNvSpPr>
          <p:nvPr>
            <p:ph type="body" idx="1"/>
          </p:nvPr>
        </p:nvSpPr>
        <p:spPr bwMode="auto">
          <a:xfrm>
            <a:off x="228600" y="1676400"/>
            <a:ext cx="8686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fld id="{9D52B919-0691-423F-B493-177114A1BA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wipe dir="d"/>
  </p:transition>
  <p:timing>
    <p:tnLst>
      <p:par>
        <p:cTn id="1" dur="indefinite" restart="never" nodeType="tmRoot"/>
      </p:par>
    </p:tnLst>
  </p:timing>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eaLnBrk="0" fontAlgn="base" hangingPunct="0">
        <a:spcBef>
          <a:spcPct val="0"/>
        </a:spcBef>
        <a:spcAft>
          <a:spcPct val="0"/>
        </a:spcAft>
        <a:defRPr kumimoji="1" sz="4400" b="1">
          <a:solidFill>
            <a:schemeClr val="tx1"/>
          </a:solidFill>
          <a:latin typeface="Arial" charset="0"/>
        </a:defRPr>
      </a:lvl6pPr>
      <a:lvl7pPr marL="914400" algn="l" rtl="0" eaLnBrk="0" fontAlgn="base" hangingPunct="0">
        <a:spcBef>
          <a:spcPct val="0"/>
        </a:spcBef>
        <a:spcAft>
          <a:spcPct val="0"/>
        </a:spcAft>
        <a:defRPr kumimoji="1" sz="4400" b="1">
          <a:solidFill>
            <a:schemeClr val="tx1"/>
          </a:solidFill>
          <a:latin typeface="Arial" charset="0"/>
        </a:defRPr>
      </a:lvl7pPr>
      <a:lvl8pPr marL="1371600" algn="l" rtl="0" eaLnBrk="0" fontAlgn="base" hangingPunct="0">
        <a:spcBef>
          <a:spcPct val="0"/>
        </a:spcBef>
        <a:spcAft>
          <a:spcPct val="0"/>
        </a:spcAft>
        <a:defRPr kumimoji="1" sz="4400" b="1">
          <a:solidFill>
            <a:schemeClr val="tx1"/>
          </a:solidFill>
          <a:latin typeface="Arial" charset="0"/>
        </a:defRPr>
      </a:lvl8pPr>
      <a:lvl9pPr marL="1828800" algn="l" rtl="0" eaLnBrk="0" fontAlgn="base" hangingPunct="0">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pitchFamily="2" charset="2"/>
        <a:buChar char="n"/>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pitchFamily="2" charset="2"/>
        <a:buChar char="n"/>
        <a:defRPr kumimoji="1" sz="2800">
          <a:solidFill>
            <a:schemeClr val="bg1"/>
          </a:solidFill>
          <a:latin typeface="+mn-lt"/>
        </a:defRPr>
      </a:lvl2pPr>
      <a:lvl3pPr marL="1143000" indent="-228600" algn="l" rtl="0" eaLnBrk="0" fontAlgn="base" hangingPunct="0">
        <a:spcBef>
          <a:spcPct val="20000"/>
        </a:spcBef>
        <a:spcAft>
          <a:spcPct val="0"/>
        </a:spcAft>
        <a:buClr>
          <a:srgbClr val="3A5047"/>
        </a:buClr>
        <a:buSzPct val="75000"/>
        <a:buFont typeface="Wingdings" pitchFamily="2" charset="2"/>
        <a:buChar char="n"/>
        <a:defRPr kumimoji="1" sz="2400">
          <a:solidFill>
            <a:schemeClr val="bg1"/>
          </a:solidFill>
          <a:latin typeface="+mn-lt"/>
        </a:defRPr>
      </a:lvl3pPr>
      <a:lvl4pPr marL="1600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4pPr>
      <a:lvl5pPr marL="20574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5pPr>
      <a:lvl6pPr marL="25146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6pPr>
      <a:lvl7pPr marL="29718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7pPr>
      <a:lvl8pPr marL="34290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8pPr>
      <a:lvl9pPr marL="3886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solidFill>
                  <a:schemeClr val="accent2">
                    <a:lumMod val="75000"/>
                  </a:schemeClr>
                </a:solidFill>
              </a:rPr>
              <a:t>“Marriage Is Honorable</a:t>
            </a:r>
            <a:r>
              <a:rPr lang="en-US" dirty="0" smtClean="0">
                <a:solidFill>
                  <a:schemeClr val="accent2">
                    <a:lumMod val="75000"/>
                  </a:schemeClr>
                </a:solidFill>
              </a:rPr>
              <a:t>”</a:t>
            </a:r>
            <a:endParaRPr lang="en-US" dirty="0">
              <a:solidFill>
                <a:schemeClr val="accent2">
                  <a:lumMod val="75000"/>
                </a:schemeClr>
              </a:solidFill>
            </a:endParaRPr>
          </a:p>
        </p:txBody>
      </p:sp>
      <p:sp>
        <p:nvSpPr>
          <p:cNvPr id="2051" name="Rectangle 3"/>
          <p:cNvSpPr>
            <a:spLocks noGrp="1" noChangeArrowheads="1"/>
          </p:cNvSpPr>
          <p:nvPr>
            <p:ph type="subTitle" idx="1"/>
          </p:nvPr>
        </p:nvSpPr>
        <p:spPr/>
        <p:txBody>
          <a:bodyPr/>
          <a:lstStyle/>
          <a:p>
            <a:r>
              <a:rPr lang="en-US" dirty="0">
                <a:solidFill>
                  <a:schemeClr val="accent4">
                    <a:lumMod val="95000"/>
                    <a:lumOff val="5000"/>
                  </a:schemeClr>
                </a:solidFill>
              </a:rPr>
              <a:t>(Hebrews 13:4)</a:t>
            </a:r>
          </a:p>
        </p:txBody>
      </p:sp>
      <p:sp>
        <p:nvSpPr>
          <p:cNvPr id="2" name="TextBox 1"/>
          <p:cNvSpPr txBox="1"/>
          <p:nvPr/>
        </p:nvSpPr>
        <p:spPr>
          <a:xfrm>
            <a:off x="434066" y="228600"/>
            <a:ext cx="1143262" cy="523220"/>
          </a:xfrm>
          <a:prstGeom prst="rect">
            <a:avLst/>
          </a:prstGeom>
          <a:noFill/>
        </p:spPr>
        <p:txBody>
          <a:bodyPr wrap="none" rtlCol="0">
            <a:spAutoFit/>
          </a:bodyPr>
          <a:lstStyle/>
          <a:p>
            <a:r>
              <a:rPr lang="en-US" dirty="0" smtClean="0">
                <a:solidFill>
                  <a:schemeClr val="accent2">
                    <a:lumMod val="20000"/>
                    <a:lumOff val="80000"/>
                  </a:schemeClr>
                </a:solidFill>
              </a:rPr>
              <a:t>Part 2</a:t>
            </a:r>
            <a:endParaRPr lang="en-US" dirty="0">
              <a:solidFill>
                <a:schemeClr val="accent2">
                  <a:lumMod val="20000"/>
                  <a:lumOff val="80000"/>
                </a:schemeClr>
              </a:solidFill>
            </a:endParaRPr>
          </a:p>
        </p:txBody>
      </p:sp>
      <p:sp>
        <p:nvSpPr>
          <p:cNvPr id="3" name="TextBox 2"/>
          <p:cNvSpPr txBox="1"/>
          <p:nvPr/>
        </p:nvSpPr>
        <p:spPr>
          <a:xfrm>
            <a:off x="0" y="6457890"/>
            <a:ext cx="9143999"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i="1" dirty="0" smtClean="0"/>
              <a:t>All verses are from the New King James Version unless noted.</a:t>
            </a:r>
            <a:endParaRPr lang="en-US" sz="2000" i="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2.5"/>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0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050"/>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wipe(left)">
                                      <p:cBhvr>
                                        <p:cTn id="15"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38915" name="Rectangle 3"/>
          <p:cNvSpPr>
            <a:spLocks noGrp="1" noChangeArrowheads="1"/>
          </p:cNvSpPr>
          <p:nvPr>
            <p:ph type="body" idx="1"/>
          </p:nvPr>
        </p:nvSpPr>
        <p:spPr/>
        <p:txBody>
          <a:bodyPr/>
          <a:lstStyle/>
          <a:p>
            <a:r>
              <a:rPr lang="en-US" dirty="0"/>
              <a:t>honor the wife</a:t>
            </a:r>
          </a:p>
          <a:p>
            <a:pPr lvl="1"/>
            <a:r>
              <a:rPr lang="en-US" dirty="0"/>
              <a:t>“Husbands, likewise, dwell with them with understanding, giving honor to the wife, as to the weaker vessel, and as being heirs together of the grace of life, that your prayers may not be hindered” (1 Pet. 3:7</a:t>
            </a:r>
            <a:r>
              <a:rPr lang="en-US" dirty="0" smtClean="0"/>
              <a: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2000" fill="hold"/>
                                        <p:tgtEl>
                                          <p:spTgt spid="38915">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8915">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8915">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8915">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8915">
                                            <p:txEl>
                                              <p:pRg st="0" end="0"/>
                                            </p:txEl>
                                          </p:spTgt>
                                        </p:tgtEl>
                                      </p:cBhvr>
                                    </p:animEffect>
                                  </p:child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38915" name="Rectangle 3"/>
          <p:cNvSpPr>
            <a:spLocks noGrp="1" noChangeArrowheads="1"/>
          </p:cNvSpPr>
          <p:nvPr>
            <p:ph type="body" idx="1"/>
          </p:nvPr>
        </p:nvSpPr>
        <p:spPr/>
        <p:txBody>
          <a:bodyPr/>
          <a:lstStyle/>
          <a:p>
            <a:r>
              <a:rPr lang="en-US" dirty="0"/>
              <a:t>honor the wife</a:t>
            </a:r>
          </a:p>
          <a:p>
            <a:pPr lvl="1"/>
            <a:r>
              <a:rPr lang="en-US" dirty="0"/>
              <a:t>“Husbands, likewise, dwell with them with understanding,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giving honor to the wife, as to the weaker vessel</a:t>
            </a:r>
            <a:r>
              <a:rPr lang="en-US" dirty="0"/>
              <a:t>, and as being heirs together of the grace of life, that your prayers may not be hindered” (1 Pet. 3:7</a:t>
            </a:r>
            <a:r>
              <a:rPr lang="en-US" dirty="0" smtClean="0"/>
              <a:t>)</a:t>
            </a:r>
            <a:endParaRPr lang="en-US" dirty="0"/>
          </a:p>
        </p:txBody>
      </p:sp>
      <p:sp>
        <p:nvSpPr>
          <p:cNvPr id="2" name="Down Arrow 1"/>
          <p:cNvSpPr/>
          <p:nvPr/>
        </p:nvSpPr>
        <p:spPr bwMode="auto">
          <a:xfrm rot="10800000">
            <a:off x="4702627" y="3505200"/>
            <a:ext cx="1524000" cy="1600200"/>
          </a:xfrm>
          <a:prstGeom prst="downArrow">
            <a:avLst/>
          </a:prstGeom>
          <a:solidFill>
            <a:schemeClr val="accent2"/>
          </a:solidFill>
          <a:ln w="381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3" name="TextBox 2"/>
          <p:cNvSpPr txBox="1"/>
          <p:nvPr/>
        </p:nvSpPr>
        <p:spPr>
          <a:xfrm>
            <a:off x="4386478" y="5334000"/>
            <a:ext cx="2156296" cy="523220"/>
          </a:xfrm>
          <a:prstGeom prst="rect">
            <a:avLst/>
          </a:prstGeom>
          <a:noFill/>
        </p:spPr>
        <p:txBody>
          <a:bodyPr wrap="none" rtlCol="0">
            <a:spAutoFit/>
          </a:bodyPr>
          <a:lstStyle/>
          <a:p>
            <a:r>
              <a:rPr lang="en-US" dirty="0" smtClean="0"/>
              <a:t>1 Thess. 4:4</a:t>
            </a:r>
            <a:endParaRPr lang="en-US" dirty="0"/>
          </a:p>
        </p:txBody>
      </p:sp>
      <p:sp>
        <p:nvSpPr>
          <p:cNvPr id="4" name="TextBox 3"/>
          <p:cNvSpPr txBox="1"/>
          <p:nvPr/>
        </p:nvSpPr>
        <p:spPr>
          <a:xfrm>
            <a:off x="3218057" y="2667000"/>
            <a:ext cx="381835" cy="400110"/>
          </a:xfrm>
          <a:prstGeom prst="rect">
            <a:avLst/>
          </a:prstGeom>
          <a:noFill/>
        </p:spPr>
        <p:txBody>
          <a:bodyPr wrap="none" rtlCol="0">
            <a:spAutoFit/>
          </a:bodyPr>
          <a:lstStyle/>
          <a:p>
            <a:r>
              <a:rPr lang="en-US" sz="2000" spc="-300" dirty="0" smtClean="0">
                <a:solidFill>
                  <a:srgbClr val="FFFF00"/>
                </a:solidFill>
              </a:rPr>
              <a:t>(1)</a:t>
            </a:r>
            <a:endParaRPr lang="en-US" sz="2000" spc="-300" dirty="0">
              <a:solidFill>
                <a:srgbClr val="FFFF00"/>
              </a:solidFill>
            </a:endParaRPr>
          </a:p>
        </p:txBody>
      </p:sp>
      <p:sp>
        <p:nvSpPr>
          <p:cNvPr id="6" name="TextBox 5"/>
          <p:cNvSpPr txBox="1"/>
          <p:nvPr/>
        </p:nvSpPr>
        <p:spPr>
          <a:xfrm>
            <a:off x="609600" y="4473476"/>
            <a:ext cx="2563522" cy="230832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Translated</a:t>
            </a:r>
          </a:p>
          <a:p>
            <a:r>
              <a:rPr lang="en-US" sz="2400" dirty="0" smtClean="0"/>
              <a:t>“sick”</a:t>
            </a:r>
          </a:p>
          <a:p>
            <a:r>
              <a:rPr lang="en-US" sz="2400" dirty="0" smtClean="0"/>
              <a:t>“without strength”</a:t>
            </a:r>
          </a:p>
          <a:p>
            <a:r>
              <a:rPr lang="en-US" sz="2400" dirty="0" smtClean="0"/>
              <a:t>“weakness”</a:t>
            </a:r>
          </a:p>
          <a:p>
            <a:r>
              <a:rPr lang="en-US" sz="2400" dirty="0" smtClean="0"/>
              <a:t>“without strength”</a:t>
            </a:r>
            <a:br>
              <a:rPr lang="en-US" sz="2400" dirty="0" smtClean="0"/>
            </a:br>
            <a:r>
              <a:rPr lang="en-US" sz="2400" dirty="0" smtClean="0"/>
              <a:t>“weaker”</a:t>
            </a:r>
            <a:endParaRPr lang="en-US" sz="2400" dirty="0"/>
          </a:p>
        </p:txBody>
      </p:sp>
    </p:spTree>
    <p:extLst>
      <p:ext uri="{BB962C8B-B14F-4D97-AF65-F5344CB8AC3E}">
        <p14:creationId xmlns:p14="http://schemas.microsoft.com/office/powerpoint/2010/main" val="3725764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3"/>
                                        </p:tgtEl>
                                      </p:cBhvr>
                                    </p:animEffect>
                                    <p:anim calcmode="lin" valueType="num">
                                      <p:cBhvr>
                                        <p:cTn id="16" dur="1000"/>
                                        <p:tgtEl>
                                          <p:spTgt spid="3"/>
                                        </p:tgtEl>
                                        <p:attrNameLst>
                                          <p:attrName>ppt_x</p:attrName>
                                        </p:attrNameLst>
                                      </p:cBhvr>
                                      <p:tavLst>
                                        <p:tav tm="0">
                                          <p:val>
                                            <p:strVal val="ppt_x"/>
                                          </p:val>
                                        </p:tav>
                                        <p:tav tm="100000">
                                          <p:val>
                                            <p:strVal val="ppt_x"/>
                                          </p:val>
                                        </p:tav>
                                      </p:tavLst>
                                    </p:anim>
                                    <p:anim calcmode="lin" valueType="num">
                                      <p:cBhvr>
                                        <p:cTn id="17" dur="1000"/>
                                        <p:tgtEl>
                                          <p:spTgt spid="3"/>
                                        </p:tgtEl>
                                        <p:attrNameLst>
                                          <p:attrName>ppt_y</p:attrName>
                                        </p:attrNameLst>
                                      </p:cBhvr>
                                      <p:tavLst>
                                        <p:tav tm="0">
                                          <p:val>
                                            <p:strVal val="ppt_y"/>
                                          </p:val>
                                        </p:tav>
                                        <p:tav tm="100000">
                                          <p:val>
                                            <p:strVal val="ppt_y+.1"/>
                                          </p:val>
                                        </p:tav>
                                      </p:tavLst>
                                    </p:anim>
                                    <p:set>
                                      <p:cBhvr>
                                        <p:cTn id="18" dur="1" fill="hold">
                                          <p:stCondLst>
                                            <p:cond delay="999"/>
                                          </p:stCondLst>
                                        </p:cTn>
                                        <p:tgtEl>
                                          <p:spTgt spid="3"/>
                                        </p:tgtEl>
                                        <p:attrNameLst>
                                          <p:attrName>style.visibility</p:attrName>
                                        </p:attrNameLst>
                                      </p:cBhvr>
                                      <p:to>
                                        <p:strVal val="hidden"/>
                                      </p:to>
                                    </p:set>
                                  </p:childTnLst>
                                </p:cTn>
                              </p:par>
                            </p:childTnLst>
                          </p:cTn>
                        </p:par>
                        <p:par>
                          <p:cTn id="19" fill="hold">
                            <p:stCondLst>
                              <p:cond delay="1000"/>
                            </p:stCondLst>
                            <p:childTnLst>
                              <p:par>
                                <p:cTn id="20" presetID="37" presetClass="path" presetSubtype="0" accel="50000" decel="50000" fill="hold" grpId="1" nodeType="afterEffect">
                                  <p:stCondLst>
                                    <p:cond delay="0"/>
                                  </p:stCondLst>
                                  <p:childTnLst>
                                    <p:animMotion origin="layout" path="M 5.55556E-7 2.22222E-6 L -0.04635 0.04004 C -0.05608 0.04907 -0.07049 0.05393 -0.08559 0.05393 C -0.10295 0.05393 -0.11667 0.04907 -0.12639 0.04004 L -0.17257 2.22222E-6 " pathEditMode="relative" rAng="0" ptsTypes="FffFF">
                                      <p:cBhvr>
                                        <p:cTn id="21" dur="2000" fill="hold"/>
                                        <p:tgtEl>
                                          <p:spTgt spid="2"/>
                                        </p:tgtEl>
                                        <p:attrNameLst>
                                          <p:attrName>ppt_x</p:attrName>
                                          <p:attrName>ppt_y</p:attrName>
                                        </p:attrNameLst>
                                      </p:cBhvr>
                                      <p:rCtr x="-8628" y="2685"/>
                                    </p:animMotion>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38915" name="Rectangle 3"/>
          <p:cNvSpPr>
            <a:spLocks noGrp="1" noChangeArrowheads="1"/>
          </p:cNvSpPr>
          <p:nvPr>
            <p:ph type="body" idx="1"/>
          </p:nvPr>
        </p:nvSpPr>
        <p:spPr/>
        <p:txBody>
          <a:bodyPr/>
          <a:lstStyle/>
          <a:p>
            <a:r>
              <a:rPr lang="en-US" dirty="0"/>
              <a:t>honor the wife</a:t>
            </a:r>
          </a:p>
          <a:p>
            <a:pPr lvl="1"/>
            <a:r>
              <a:rPr lang="en-US" dirty="0"/>
              <a:t>“Husbands, likewise, dwell with them with understanding, giving honor to the wife, as to the weaker vessel,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as being heirs together of the grace of life</a:t>
            </a:r>
            <a:r>
              <a:rPr lang="en-US" dirty="0"/>
              <a:t>, that your prayers may not be hindered” (1 Pet. 3:7</a:t>
            </a:r>
            <a:r>
              <a:rPr lang="en-US" dirty="0" smtClean="0"/>
              <a:t>)</a:t>
            </a:r>
            <a:endParaRPr lang="en-US" dirty="0"/>
          </a:p>
        </p:txBody>
      </p:sp>
      <p:sp>
        <p:nvSpPr>
          <p:cNvPr id="4" name="TextBox 3"/>
          <p:cNvSpPr txBox="1"/>
          <p:nvPr/>
        </p:nvSpPr>
        <p:spPr>
          <a:xfrm>
            <a:off x="3218056" y="3048000"/>
            <a:ext cx="381836" cy="400110"/>
          </a:xfrm>
          <a:prstGeom prst="rect">
            <a:avLst/>
          </a:prstGeom>
          <a:noFill/>
        </p:spPr>
        <p:txBody>
          <a:bodyPr wrap="none" rtlCol="0">
            <a:spAutoFit/>
          </a:bodyPr>
          <a:lstStyle/>
          <a:p>
            <a:r>
              <a:rPr lang="en-US" sz="2000" spc="-300" dirty="0" smtClean="0">
                <a:solidFill>
                  <a:srgbClr val="FFFF00"/>
                </a:solidFill>
              </a:rPr>
              <a:t>(2)</a:t>
            </a:r>
            <a:endParaRPr lang="en-US" sz="2000" spc="-300" dirty="0">
              <a:solidFill>
                <a:srgbClr val="FFFF00"/>
              </a:solidFill>
            </a:endParaRPr>
          </a:p>
        </p:txBody>
      </p:sp>
    </p:spTree>
    <p:extLst>
      <p:ext uri="{BB962C8B-B14F-4D97-AF65-F5344CB8AC3E}">
        <p14:creationId xmlns:p14="http://schemas.microsoft.com/office/powerpoint/2010/main" val="355548455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38915" name="Rectangle 3"/>
          <p:cNvSpPr>
            <a:spLocks noGrp="1" noChangeArrowheads="1"/>
          </p:cNvSpPr>
          <p:nvPr>
            <p:ph type="body" idx="1"/>
          </p:nvPr>
        </p:nvSpPr>
        <p:spPr/>
        <p:txBody>
          <a:bodyPr/>
          <a:lstStyle/>
          <a:p>
            <a:r>
              <a:rPr lang="en-US" dirty="0"/>
              <a:t>honor the wife</a:t>
            </a:r>
          </a:p>
          <a:p>
            <a:pPr lvl="1"/>
            <a:r>
              <a:rPr lang="en-US" dirty="0"/>
              <a:t>“Husbands, likewise, dwell with them with understanding, giving honor to the wife, as to the weaker vessel, and as being heirs together of the grace of life,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your prayers may not be hindered</a:t>
            </a:r>
            <a:r>
              <a:rPr lang="en-US" dirty="0"/>
              <a:t>” (1 Pet. 3:7)</a:t>
            </a:r>
          </a:p>
          <a:p>
            <a:pPr lvl="2"/>
            <a:r>
              <a:rPr lang="en-US" dirty="0" smtClean="0"/>
              <a:t>don’t </a:t>
            </a:r>
            <a:r>
              <a:rPr lang="en-US" dirty="0"/>
              <a:t>place the concerns of others before the concerns of your wife</a:t>
            </a:r>
          </a:p>
          <a:p>
            <a:pPr lvl="2"/>
            <a:r>
              <a:rPr lang="en-US" dirty="0"/>
              <a:t>don’t run her </a:t>
            </a:r>
            <a:r>
              <a:rPr lang="en-US" dirty="0" smtClean="0"/>
              <a:t>down; absolutely no abuse</a:t>
            </a:r>
            <a:endParaRPr lang="en-US" dirty="0"/>
          </a:p>
          <a:p>
            <a:pPr lvl="2"/>
            <a:r>
              <a:rPr lang="en-US" dirty="0" smtClean="0"/>
              <a:t>do raise </a:t>
            </a:r>
            <a:r>
              <a:rPr lang="en-US" dirty="0"/>
              <a:t>her up in your speech and </a:t>
            </a:r>
            <a:r>
              <a:rPr lang="en-US" dirty="0" smtClean="0"/>
              <a:t>conduct</a:t>
            </a:r>
          </a:p>
          <a:p>
            <a:pPr lvl="2"/>
            <a:r>
              <a:rPr lang="en-US" dirty="0" smtClean="0"/>
              <a:t>do appreciate what makes her as the “weaker vessel”</a:t>
            </a:r>
            <a:endParaRPr lang="en-US" dirty="0"/>
          </a:p>
        </p:txBody>
      </p:sp>
      <p:sp>
        <p:nvSpPr>
          <p:cNvPr id="4" name="TextBox 3"/>
          <p:cNvSpPr txBox="1"/>
          <p:nvPr/>
        </p:nvSpPr>
        <p:spPr>
          <a:xfrm>
            <a:off x="3352800" y="3486090"/>
            <a:ext cx="381836" cy="400110"/>
          </a:xfrm>
          <a:prstGeom prst="rect">
            <a:avLst/>
          </a:prstGeom>
          <a:noFill/>
        </p:spPr>
        <p:txBody>
          <a:bodyPr wrap="none" rtlCol="0">
            <a:spAutoFit/>
          </a:bodyPr>
          <a:lstStyle/>
          <a:p>
            <a:r>
              <a:rPr lang="en-US" sz="2000" spc="-300" dirty="0" smtClean="0">
                <a:solidFill>
                  <a:srgbClr val="FFFF00"/>
                </a:solidFill>
              </a:rPr>
              <a:t>(3)</a:t>
            </a:r>
            <a:endParaRPr lang="en-US" sz="2000" spc="-300" dirty="0">
              <a:solidFill>
                <a:srgbClr val="FFFF00"/>
              </a:solidFill>
            </a:endParaRPr>
          </a:p>
        </p:txBody>
      </p:sp>
    </p:spTree>
    <p:extLst>
      <p:ext uri="{BB962C8B-B14F-4D97-AF65-F5344CB8AC3E}">
        <p14:creationId xmlns:p14="http://schemas.microsoft.com/office/powerpoint/2010/main" val="5012338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39939" name="Rectangle 3"/>
          <p:cNvSpPr>
            <a:spLocks noGrp="1" noChangeArrowheads="1"/>
          </p:cNvSpPr>
          <p:nvPr>
            <p:ph type="body" idx="1"/>
          </p:nvPr>
        </p:nvSpPr>
        <p:spPr>
          <a:xfrm>
            <a:off x="0" y="1676400"/>
            <a:ext cx="9144000" cy="5029200"/>
          </a:xfrm>
        </p:spPr>
        <p:txBody>
          <a:bodyPr/>
          <a:lstStyle/>
          <a:p>
            <a:pPr>
              <a:lnSpc>
                <a:spcPct val="80000"/>
              </a:lnSpc>
            </a:pPr>
            <a:r>
              <a:rPr lang="en-US" sz="2800" dirty="0"/>
              <a:t>the husband as head</a:t>
            </a:r>
          </a:p>
          <a:p>
            <a:pPr lvl="1">
              <a:lnSpc>
                <a:spcPct val="80000"/>
              </a:lnSpc>
            </a:pPr>
            <a:r>
              <a:rPr lang="en-US" sz="2400" dirty="0"/>
              <a:t>“For the husband is head of the wife, </a:t>
            </a:r>
            <a:br>
              <a:rPr lang="en-US" sz="2400" dirty="0"/>
            </a:br>
            <a:r>
              <a:rPr lang="en-US" sz="2400" dirty="0"/>
              <a:t>as also Christ is head of the church. . .” </a:t>
            </a:r>
            <a:br>
              <a:rPr lang="en-US" sz="2400" dirty="0"/>
            </a:br>
            <a:r>
              <a:rPr lang="en-US" sz="2400" dirty="0"/>
              <a:t>(Eph. </a:t>
            </a:r>
            <a:r>
              <a:rPr lang="en-US" sz="2400" dirty="0" smtClean="0"/>
              <a:t>5:23)</a:t>
            </a:r>
            <a:endParaRPr lang="en-US" sz="2400" dirty="0"/>
          </a:p>
          <a:p>
            <a:pPr lvl="1">
              <a:lnSpc>
                <a:spcPct val="80000"/>
              </a:lnSpc>
            </a:pPr>
            <a:r>
              <a:rPr lang="en-US" sz="2400" dirty="0"/>
              <a:t>“But I want you to know that the head </a:t>
            </a:r>
            <a:br>
              <a:rPr lang="en-US" sz="2400" dirty="0"/>
            </a:br>
            <a:r>
              <a:rPr lang="en-US" sz="2400" dirty="0"/>
              <a:t>of every man is Christ, the head of </a:t>
            </a:r>
            <a:br>
              <a:rPr lang="en-US" sz="2400" dirty="0"/>
            </a:br>
            <a:r>
              <a:rPr lang="en-US" sz="2400" dirty="0"/>
              <a:t>woman is man, and the head of Christ</a:t>
            </a:r>
            <a:br>
              <a:rPr lang="en-US" sz="2400" dirty="0"/>
            </a:br>
            <a:r>
              <a:rPr lang="en-US" sz="2400" dirty="0"/>
              <a:t>is God” (1 Cor. </a:t>
            </a:r>
            <a:r>
              <a:rPr lang="en-US" sz="2400" dirty="0" smtClean="0"/>
              <a:t>11:3)</a:t>
            </a:r>
            <a:endParaRPr lang="en-US" sz="2400" dirty="0"/>
          </a:p>
          <a:p>
            <a:pPr lvl="1">
              <a:lnSpc>
                <a:spcPct val="80000"/>
              </a:lnSpc>
            </a:pPr>
            <a:r>
              <a:rPr lang="en-US" sz="2400" dirty="0"/>
              <a:t>God has committed the rule/</a:t>
            </a:r>
            <a:r>
              <a:rPr lang="en-US" sz="2400" dirty="0" err="1"/>
              <a:t>gov.</a:t>
            </a:r>
            <a:r>
              <a:rPr lang="en-US" sz="2400" dirty="0"/>
              <a:t> to </a:t>
            </a:r>
            <a:br>
              <a:rPr lang="en-US" sz="2400" dirty="0"/>
            </a:br>
            <a:r>
              <a:rPr lang="en-US" sz="2400" dirty="0"/>
              <a:t>the husband</a:t>
            </a:r>
          </a:p>
          <a:p>
            <a:pPr lvl="1">
              <a:lnSpc>
                <a:spcPct val="80000"/>
              </a:lnSpc>
            </a:pPr>
            <a:r>
              <a:rPr lang="en-US" sz="2400" dirty="0"/>
              <a:t>the family suffers when the husband </a:t>
            </a:r>
            <a:br>
              <a:rPr lang="en-US" sz="2400" dirty="0"/>
            </a:br>
            <a:r>
              <a:rPr lang="en-US" sz="2400" dirty="0"/>
              <a:t>is not the head as Christ is</a:t>
            </a:r>
          </a:p>
          <a:p>
            <a:pPr lvl="1">
              <a:lnSpc>
                <a:spcPct val="80000"/>
              </a:lnSpc>
            </a:pPr>
            <a:r>
              <a:rPr lang="en-US" sz="2400" dirty="0"/>
              <a:t>the family suffers when the husband is rarely around to rule the  house</a:t>
            </a:r>
          </a:p>
        </p:txBody>
      </p:sp>
      <p:sp>
        <p:nvSpPr>
          <p:cNvPr id="39940" name="Text Box 4"/>
          <p:cNvSpPr txBox="1">
            <a:spLocks noChangeArrowheads="1"/>
          </p:cNvSpPr>
          <p:nvPr/>
        </p:nvSpPr>
        <p:spPr bwMode="auto">
          <a:xfrm>
            <a:off x="6248400" y="1676400"/>
            <a:ext cx="2895600" cy="3416320"/>
          </a:xfrm>
          <a:prstGeom prst="rect">
            <a:avLst/>
          </a:prstGeom>
          <a:solidFill>
            <a:schemeClr val="tx1"/>
          </a:solidFill>
          <a:ln w="38100" cap="sq" algn="ctr">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1196975" indent="-342900" algn="l">
              <a:defRPr>
                <a:solidFill>
                  <a:schemeClr val="tx1"/>
                </a:solidFill>
                <a:latin typeface="Arial" charset="0"/>
              </a:defRPr>
            </a:lvl2pPr>
            <a:lvl3pPr marL="1654175" indent="-342900" algn="l">
              <a:defRPr>
                <a:solidFill>
                  <a:schemeClr val="tx1"/>
                </a:solidFill>
                <a:latin typeface="Arial" charset="0"/>
              </a:defRPr>
            </a:lvl3pPr>
            <a:lvl4pPr marL="2111375" indent="-342900" algn="l">
              <a:defRPr>
                <a:solidFill>
                  <a:schemeClr val="tx1"/>
                </a:solidFill>
                <a:latin typeface="Arial" charset="0"/>
              </a:defRPr>
            </a:lvl4pPr>
            <a:lvl5pPr marL="2568575" indent="-342900" algn="l">
              <a:defRPr>
                <a:solidFill>
                  <a:schemeClr val="tx1"/>
                </a:solidFill>
                <a:latin typeface="Arial" charset="0"/>
              </a:defRPr>
            </a:lvl5pPr>
            <a:lvl6pPr marL="3025775" indent="-342900" fontAlgn="base">
              <a:spcBef>
                <a:spcPct val="0"/>
              </a:spcBef>
              <a:spcAft>
                <a:spcPct val="0"/>
              </a:spcAft>
              <a:defRPr>
                <a:solidFill>
                  <a:schemeClr val="tx1"/>
                </a:solidFill>
                <a:latin typeface="Arial" charset="0"/>
              </a:defRPr>
            </a:lvl6pPr>
            <a:lvl7pPr marL="3482975" indent="-342900" fontAlgn="base">
              <a:spcBef>
                <a:spcPct val="0"/>
              </a:spcBef>
              <a:spcAft>
                <a:spcPct val="0"/>
              </a:spcAft>
              <a:defRPr>
                <a:solidFill>
                  <a:schemeClr val="tx1"/>
                </a:solidFill>
                <a:latin typeface="Arial" charset="0"/>
              </a:defRPr>
            </a:lvl7pPr>
            <a:lvl8pPr marL="3940175" indent="-342900" fontAlgn="base">
              <a:spcBef>
                <a:spcPct val="0"/>
              </a:spcBef>
              <a:spcAft>
                <a:spcPct val="0"/>
              </a:spcAft>
              <a:defRPr>
                <a:solidFill>
                  <a:schemeClr val="tx1"/>
                </a:solidFill>
                <a:latin typeface="Arial" charset="0"/>
              </a:defRPr>
            </a:lvl8pPr>
            <a:lvl9pPr marL="4397375" indent="-342900" fontAlgn="base">
              <a:spcBef>
                <a:spcPct val="0"/>
              </a:spcBef>
              <a:spcAft>
                <a:spcPct val="0"/>
              </a:spcAft>
              <a:defRPr>
                <a:solidFill>
                  <a:schemeClr val="tx1"/>
                </a:solidFill>
                <a:latin typeface="Arial" charset="0"/>
              </a:defRPr>
            </a:lvl9pPr>
          </a:lstStyle>
          <a:p>
            <a:pPr>
              <a:buFontTx/>
              <a:buChar char="•"/>
            </a:pPr>
            <a:r>
              <a:rPr kumimoji="1" lang="en-US" sz="2400" dirty="0">
                <a:solidFill>
                  <a:schemeClr val="bg1"/>
                </a:solidFill>
              </a:rPr>
              <a:t>he is over the family’s education</a:t>
            </a:r>
          </a:p>
          <a:p>
            <a:pPr>
              <a:buFontTx/>
              <a:buChar char="•"/>
            </a:pPr>
            <a:r>
              <a:rPr kumimoji="1" lang="en-US" sz="2400" dirty="0">
                <a:solidFill>
                  <a:schemeClr val="bg1"/>
                </a:solidFill>
              </a:rPr>
              <a:t>he is over the family’s finances</a:t>
            </a:r>
          </a:p>
          <a:p>
            <a:pPr>
              <a:buFontTx/>
              <a:buChar char="•"/>
            </a:pPr>
            <a:r>
              <a:rPr kumimoji="1" lang="en-US" sz="2400" dirty="0">
                <a:solidFill>
                  <a:schemeClr val="bg1"/>
                </a:solidFill>
              </a:rPr>
              <a:t>he is over the </a:t>
            </a:r>
            <a:r>
              <a:rPr kumimoji="1" lang="en-US" sz="2400" dirty="0" smtClean="0">
                <a:solidFill>
                  <a:schemeClr val="bg1"/>
                </a:solidFill>
              </a:rPr>
              <a:t>place </a:t>
            </a:r>
            <a:r>
              <a:rPr kumimoji="1" lang="en-US" sz="2400" dirty="0">
                <a:solidFill>
                  <a:schemeClr val="bg1"/>
                </a:solidFill>
              </a:rPr>
              <a:t>of residence</a:t>
            </a:r>
          </a:p>
          <a:p>
            <a:pPr>
              <a:buFontTx/>
              <a:buChar char="•"/>
            </a:pPr>
            <a:r>
              <a:rPr kumimoji="1" lang="en-US" sz="2400" dirty="0">
                <a:solidFill>
                  <a:schemeClr val="bg1"/>
                </a:solidFill>
              </a:rPr>
              <a:t>the woman is to be a “helper” in these things, not the ruler</a:t>
            </a:r>
            <a:endParaRPr lang="en-US" sz="2400" dirty="0">
              <a:solidFill>
                <a:schemeClr val="bg1"/>
              </a:solidFill>
            </a:endParaRPr>
          </a:p>
        </p:txBody>
      </p:sp>
    </p:spTree>
    <p:extLst>
      <p:ext uri="{BB962C8B-B14F-4D97-AF65-F5344CB8AC3E}">
        <p14:creationId xmlns:p14="http://schemas.microsoft.com/office/powerpoint/2010/main" val="2678019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2000" fill="hold"/>
                                        <p:tgtEl>
                                          <p:spTgt spid="39939">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9939">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9939">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9939">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99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9939">
                                            <p:txEl>
                                              <p:pRg st="3" end="3"/>
                                            </p:txEl>
                                          </p:spTgt>
                                        </p:tgtEl>
                                        <p:attrNameLst>
                                          <p:attrName>style.visibility</p:attrName>
                                        </p:attrNameLst>
                                      </p:cBhvr>
                                      <p:to>
                                        <p:strVal val="visible"/>
                                      </p:to>
                                    </p:set>
                                  </p:childTnLst>
                                </p:cTn>
                              </p:par>
                            </p:childTnLst>
                          </p:cTn>
                        </p:par>
                        <p:par>
                          <p:cTn id="24" fill="hold" nodeType="afterGroup">
                            <p:stCondLst>
                              <p:cond delay="0"/>
                            </p:stCondLst>
                            <p:childTnLst>
                              <p:par>
                                <p:cTn id="25" presetID="21" presetClass="entr" presetSubtype="4" fill="hold" grpId="0" nodeType="afterEffect">
                                  <p:stCondLst>
                                    <p:cond delay="0"/>
                                  </p:stCondLst>
                                  <p:childTnLst>
                                    <p:set>
                                      <p:cBhvr>
                                        <p:cTn id="26" dur="1" fill="hold">
                                          <p:stCondLst>
                                            <p:cond delay="0"/>
                                          </p:stCondLst>
                                        </p:cTn>
                                        <p:tgtEl>
                                          <p:spTgt spid="39940"/>
                                        </p:tgtEl>
                                        <p:attrNameLst>
                                          <p:attrName>style.visibility</p:attrName>
                                        </p:attrNameLst>
                                      </p:cBhvr>
                                      <p:to>
                                        <p:strVal val="visible"/>
                                      </p:to>
                                    </p:set>
                                    <p:animEffect transition="in" filter="wheel(4)">
                                      <p:cBhvr>
                                        <p:cTn id="27" dur="2000"/>
                                        <p:tgtEl>
                                          <p:spTgt spid="399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Husband/Headship</a:t>
            </a:r>
          </a:p>
        </p:txBody>
      </p:sp>
      <p:sp>
        <p:nvSpPr>
          <p:cNvPr id="41987" name="Rectangle 3"/>
          <p:cNvSpPr>
            <a:spLocks noGrp="1" noChangeArrowheads="1"/>
          </p:cNvSpPr>
          <p:nvPr>
            <p:ph type="body" idx="1"/>
          </p:nvPr>
        </p:nvSpPr>
        <p:spPr/>
        <p:txBody>
          <a:bodyPr/>
          <a:lstStyle/>
          <a:p>
            <a:r>
              <a:rPr lang="en-US" dirty="0"/>
              <a:t>“Prepare your outside work, Make it fit for yourself in the field; And afterward build your house” (Prov. </a:t>
            </a:r>
            <a:r>
              <a:rPr lang="en-US" dirty="0" smtClean="0"/>
              <a:t>24:27)</a:t>
            </a:r>
            <a:endParaRPr lang="en-US" dirty="0"/>
          </a:p>
          <a:p>
            <a:pPr lvl="1"/>
            <a:r>
              <a:rPr lang="en-US" dirty="0"/>
              <a:t>first prepare your outside work. . .make sure you can support a family</a:t>
            </a:r>
          </a:p>
          <a:p>
            <a:pPr lvl="1"/>
            <a:r>
              <a:rPr lang="en-US" dirty="0"/>
              <a:t>then build your house!</a:t>
            </a:r>
          </a:p>
          <a:p>
            <a:pPr lvl="1"/>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p:cTn id="7"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p:cTn id="13"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5400" b="0" dirty="0">
                <a:solidFill>
                  <a:srgbClr val="000000"/>
                </a:solidFill>
                <a:latin typeface="Brush Script Std" pitchFamily="50" charset="0"/>
              </a:rPr>
              <a:t>Some Final Considerations:</a:t>
            </a:r>
            <a:endParaRPr lang="en-US" dirty="0"/>
          </a:p>
        </p:txBody>
      </p:sp>
      <p:sp>
        <p:nvSpPr>
          <p:cNvPr id="40963" name="Rectangle 3"/>
          <p:cNvSpPr>
            <a:spLocks noGrp="1" noChangeArrowheads="1"/>
          </p:cNvSpPr>
          <p:nvPr>
            <p:ph type="body" idx="1"/>
          </p:nvPr>
        </p:nvSpPr>
        <p:spPr/>
        <p:txBody>
          <a:bodyPr/>
          <a:lstStyle/>
          <a:p>
            <a:r>
              <a:rPr lang="en-US" dirty="0"/>
              <a:t>subject to the husband’s rule</a:t>
            </a:r>
          </a:p>
          <a:p>
            <a:pPr lvl="1"/>
            <a:r>
              <a:rPr lang="en-US" dirty="0"/>
              <a:t>“Wives, submit to your own husbands, as to the Lord” (Eph. </a:t>
            </a:r>
            <a:r>
              <a:rPr lang="en-US" dirty="0" smtClean="0"/>
              <a:t>5:22)</a:t>
            </a:r>
            <a:endParaRPr lang="en-US" dirty="0"/>
          </a:p>
          <a:p>
            <a:pPr lvl="1"/>
            <a:r>
              <a:rPr lang="en-US" dirty="0"/>
              <a:t>a woman should submit to her husband fundamentally because of her respect for Christ</a:t>
            </a:r>
          </a:p>
          <a:p>
            <a:pPr lvl="1"/>
            <a:r>
              <a:rPr lang="en-US" dirty="0" smtClean="0"/>
              <a:t>she cannot </a:t>
            </a:r>
            <a:r>
              <a:rPr lang="en-US" dirty="0"/>
              <a:t>submit </a:t>
            </a:r>
            <a:r>
              <a:rPr lang="en-US" dirty="0" smtClean="0"/>
              <a:t>when the </a:t>
            </a:r>
            <a:r>
              <a:rPr lang="en-US" dirty="0"/>
              <a:t>husband forbids what Jesus commands or </a:t>
            </a:r>
            <a:r>
              <a:rPr lang="en-US" dirty="0" smtClean="0"/>
              <a:t>the husband commands </a:t>
            </a:r>
            <a:r>
              <a:rPr lang="en-US" dirty="0"/>
              <a:t>what Jesus forbids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2000" fill="hold"/>
                                        <p:tgtEl>
                                          <p:spTgt spid="4096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4096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4096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4096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409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Some Final Considerations:</a:t>
            </a:r>
          </a:p>
        </p:txBody>
      </p:sp>
      <p:sp>
        <p:nvSpPr>
          <p:cNvPr id="43011" name="Rectangle 3"/>
          <p:cNvSpPr>
            <a:spLocks noGrp="1" noChangeArrowheads="1"/>
          </p:cNvSpPr>
          <p:nvPr>
            <p:ph type="body" idx="1"/>
          </p:nvPr>
        </p:nvSpPr>
        <p:spPr/>
        <p:txBody>
          <a:bodyPr/>
          <a:lstStyle/>
          <a:p>
            <a:pPr>
              <a:lnSpc>
                <a:spcPct val="90000"/>
              </a:lnSpc>
            </a:pPr>
            <a:r>
              <a:rPr lang="en-US" dirty="0"/>
              <a:t>subject to the husband’s rule</a:t>
            </a:r>
          </a:p>
          <a:p>
            <a:pPr lvl="1">
              <a:lnSpc>
                <a:spcPct val="90000"/>
              </a:lnSpc>
            </a:pPr>
            <a:r>
              <a:rPr lang="en-US" dirty="0"/>
              <a:t>when the wife resists her </a:t>
            </a:r>
            <a:r>
              <a:rPr lang="en-US" dirty="0" smtClean="0"/>
              <a:t>husband, </a:t>
            </a:r>
            <a:r>
              <a:rPr lang="en-US" dirty="0"/>
              <a:t>she teaches her children to defy their parents/government/God!</a:t>
            </a:r>
          </a:p>
          <a:p>
            <a:pPr lvl="1">
              <a:lnSpc>
                <a:spcPct val="90000"/>
              </a:lnSpc>
            </a:pPr>
            <a:r>
              <a:rPr lang="en-US" dirty="0"/>
              <a:t>do not challenge/contradict/undermine the father’s discipline/rule (</a:t>
            </a:r>
            <a:r>
              <a:rPr lang="en-US" b="1" u="sng" dirty="0"/>
              <a:t>especially</a:t>
            </a:r>
            <a:r>
              <a:rPr lang="en-US" dirty="0"/>
              <a:t> before the children)</a:t>
            </a:r>
          </a:p>
          <a:p>
            <a:pPr lvl="1">
              <a:lnSpc>
                <a:spcPct val="90000"/>
              </a:lnSpc>
            </a:pPr>
            <a:r>
              <a:rPr lang="en-US" dirty="0"/>
              <a:t>“For in this manner, in former times, the holy women who trusted in God also adorned themselves, being submissive to their own husbands as Sarah obeyed Abraham, calling him lord. . .” (1 Pet. 3:5, </a:t>
            </a:r>
            <a:r>
              <a:rPr lang="en-US" dirty="0" smtClean="0"/>
              <a:t>6)</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en-US" dirty="0">
                <a:solidFill>
                  <a:schemeClr val="accent2">
                    <a:lumMod val="75000"/>
                  </a:schemeClr>
                </a:solidFill>
                <a:effectLst>
                  <a:outerShdw blurRad="38100" dist="38100" dir="2700000" algn="tl">
                    <a:srgbClr val="000000">
                      <a:alpha val="43137"/>
                    </a:srgbClr>
                  </a:outerShdw>
                </a:effectLst>
              </a:rPr>
              <a:t>“Marriage is Honorable”</a:t>
            </a:r>
          </a:p>
        </p:txBody>
      </p:sp>
      <p:sp>
        <p:nvSpPr>
          <p:cNvPr id="44037" name="Rectangle 5"/>
          <p:cNvSpPr>
            <a:spLocks noGrp="1" noChangeArrowheads="1"/>
          </p:cNvSpPr>
          <p:nvPr>
            <p:ph type="subTitle" idx="1"/>
          </p:nvPr>
        </p:nvSpPr>
        <p:spPr/>
        <p:txBody>
          <a:bodyPr/>
          <a:lstStyle/>
          <a:p>
            <a:pPr>
              <a:lnSpc>
                <a:spcPct val="80000"/>
              </a:lnSpc>
            </a:pPr>
            <a:r>
              <a:rPr lang="en-US" sz="2800" dirty="0">
                <a:solidFill>
                  <a:srgbClr val="C00000"/>
                </a:solidFill>
              </a:rPr>
              <a:t>ENTER IT </a:t>
            </a:r>
            <a:r>
              <a:rPr lang="en-US" sz="2800" dirty="0" smtClean="0">
                <a:solidFill>
                  <a:srgbClr val="C00000"/>
                </a:solidFill>
              </a:rPr>
              <a:t>PRAYERFULLY</a:t>
            </a:r>
            <a:endParaRPr lang="en-US" sz="2800" dirty="0">
              <a:solidFill>
                <a:srgbClr val="C00000"/>
              </a:solidFill>
            </a:endParaRPr>
          </a:p>
          <a:p>
            <a:pPr>
              <a:lnSpc>
                <a:spcPct val="80000"/>
              </a:lnSpc>
            </a:pPr>
            <a:r>
              <a:rPr lang="en-US" sz="2800" dirty="0">
                <a:solidFill>
                  <a:srgbClr val="C00000"/>
                </a:solidFill>
              </a:rPr>
              <a:t>ABIDE IN IT HONORABLY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898" decel="100000" fill="hold"/>
                                        <p:tgtEl>
                                          <p:spTgt spid="4403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403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4037">
                                            <p:txEl>
                                              <p:pRg st="0" end="0"/>
                                            </p:txEl>
                                          </p:spTgt>
                                        </p:tgtEl>
                                        <p:attrNameLst>
                                          <p:attrName>style.visibility</p:attrName>
                                        </p:attrNameLst>
                                      </p:cBhvr>
                                      <p:to>
                                        <p:strVal val="visible"/>
                                      </p:to>
                                    </p:set>
                                    <p:animEffect transition="in" filter="fade">
                                      <p:cBhvr>
                                        <p:cTn id="14" dur="1000"/>
                                        <p:tgtEl>
                                          <p:spTgt spid="44037">
                                            <p:txEl>
                                              <p:pRg st="0" end="0"/>
                                            </p:txEl>
                                          </p:spTgt>
                                        </p:tgtEl>
                                      </p:cBhvr>
                                    </p:animEffect>
                                    <p:anim calcmode="lin" valueType="num">
                                      <p:cBhvr>
                                        <p:cTn id="15" dur="10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44037">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44037">
                                            <p:txEl>
                                              <p:pRg st="0" end="0"/>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4037">
                                            <p:txEl>
                                              <p:pRg st="1" end="1"/>
                                            </p:txEl>
                                          </p:spTgt>
                                        </p:tgtEl>
                                        <p:attrNameLst>
                                          <p:attrName>style.visibility</p:attrName>
                                        </p:attrNameLst>
                                      </p:cBhvr>
                                      <p:to>
                                        <p:strVal val="visible"/>
                                      </p:to>
                                    </p:set>
                                    <p:animEffect transition="in" filter="fade">
                                      <p:cBhvr>
                                        <p:cTn id="21" dur="1000"/>
                                        <p:tgtEl>
                                          <p:spTgt spid="44037">
                                            <p:txEl>
                                              <p:pRg st="1" end="1"/>
                                            </p:txEl>
                                          </p:spTgt>
                                        </p:tgtEl>
                                      </p:cBhvr>
                                    </p:animEffect>
                                    <p:anim calcmode="lin" valueType="num">
                                      <p:cBhvr>
                                        <p:cTn id="22" dur="1000" fill="hold"/>
                                        <p:tgtEl>
                                          <p:spTgt spid="4403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403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403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Marry Who?</a:t>
            </a:r>
          </a:p>
        </p:txBody>
      </p:sp>
      <p:sp>
        <p:nvSpPr>
          <p:cNvPr id="28675" name="Rectangle 3"/>
          <p:cNvSpPr>
            <a:spLocks noGrp="1" noChangeArrowheads="1"/>
          </p:cNvSpPr>
          <p:nvPr>
            <p:ph type="body" idx="1"/>
          </p:nvPr>
        </p:nvSpPr>
        <p:spPr/>
        <p:txBody>
          <a:bodyPr/>
          <a:lstStyle/>
          <a:p>
            <a:r>
              <a:rPr lang="en-US" dirty="0" smtClean="0"/>
              <a:t>Why </a:t>
            </a:r>
            <a:r>
              <a:rPr lang="en-US" dirty="0"/>
              <a:t>marry a non-Christian?</a:t>
            </a:r>
          </a:p>
          <a:p>
            <a:pPr lvl="1"/>
            <a:r>
              <a:rPr lang="en-US" dirty="0"/>
              <a:t>Can you give me reasons why you should marry a non-Christian?</a:t>
            </a:r>
          </a:p>
          <a:p>
            <a:pPr lvl="1"/>
            <a:r>
              <a:rPr lang="en-US" dirty="0"/>
              <a:t>Consider. .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28600" y="152400"/>
            <a:ext cx="8915400" cy="1219200"/>
          </a:xfrm>
        </p:spPr>
        <p:txBody>
          <a:bodyPr/>
          <a:lstStyle/>
          <a:p>
            <a:r>
              <a:rPr lang="en-US" sz="4000"/>
              <a:t>Two Kinds of People to Marry in this Life:</a:t>
            </a:r>
          </a:p>
        </p:txBody>
      </p:sp>
      <p:sp>
        <p:nvSpPr>
          <p:cNvPr id="29701" name="Rectangle 5"/>
          <p:cNvSpPr>
            <a:spLocks noGrp="1" noChangeArrowheads="1"/>
          </p:cNvSpPr>
          <p:nvPr>
            <p:ph type="body" sz="half" idx="1"/>
          </p:nvPr>
        </p:nvSpPr>
        <p:spPr/>
        <p:txBody>
          <a:bodyPr/>
          <a:lstStyle/>
          <a:p>
            <a:r>
              <a:rPr lang="en-US"/>
              <a:t>child of God</a:t>
            </a:r>
          </a:p>
          <a:p>
            <a:endParaRPr lang="en-US"/>
          </a:p>
          <a:p>
            <a:endParaRPr lang="en-US"/>
          </a:p>
          <a:p>
            <a:endParaRPr lang="en-US"/>
          </a:p>
          <a:p>
            <a:endParaRPr lang="en-US"/>
          </a:p>
          <a:p>
            <a:endParaRPr lang="en-US"/>
          </a:p>
          <a:p>
            <a:r>
              <a:rPr lang="en-US"/>
              <a:t>children of promise</a:t>
            </a:r>
          </a:p>
        </p:txBody>
      </p:sp>
      <p:sp>
        <p:nvSpPr>
          <p:cNvPr id="29702" name="Rectangle 6"/>
          <p:cNvSpPr>
            <a:spLocks noGrp="1" noChangeArrowheads="1"/>
          </p:cNvSpPr>
          <p:nvPr>
            <p:ph type="body" sz="half" idx="2"/>
          </p:nvPr>
        </p:nvSpPr>
        <p:spPr/>
        <p:txBody>
          <a:bodyPr/>
          <a:lstStyle/>
          <a:p>
            <a:r>
              <a:rPr lang="en-US"/>
              <a:t>child of Satan</a:t>
            </a:r>
          </a:p>
          <a:p>
            <a:endParaRPr lang="en-US"/>
          </a:p>
          <a:p>
            <a:endParaRPr lang="en-US"/>
          </a:p>
          <a:p>
            <a:endParaRPr lang="en-US"/>
          </a:p>
          <a:p>
            <a:endParaRPr lang="en-US"/>
          </a:p>
          <a:p>
            <a:endParaRPr lang="en-US"/>
          </a:p>
          <a:p>
            <a:r>
              <a:rPr lang="en-US"/>
              <a:t>children of wrath</a:t>
            </a:r>
          </a:p>
        </p:txBody>
      </p:sp>
      <p:sp>
        <p:nvSpPr>
          <p:cNvPr id="29703" name="Text Box 7"/>
          <p:cNvSpPr txBox="1">
            <a:spLocks noChangeArrowheads="1"/>
          </p:cNvSpPr>
          <p:nvPr/>
        </p:nvSpPr>
        <p:spPr bwMode="auto">
          <a:xfrm>
            <a:off x="457200" y="2286000"/>
            <a:ext cx="8229600" cy="2462213"/>
          </a:xfrm>
          <a:prstGeom prst="rect">
            <a:avLst/>
          </a:prstGeom>
          <a:solidFill>
            <a:schemeClr val="hlink"/>
          </a:solidFill>
          <a:ln w="38100" cap="sq" algn="ctr">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“In this the children of God and the children of the devil are manifest: Whoever does not practice righteousness is not of God, nor is he who does not love his brother” </a:t>
            </a:r>
          </a:p>
          <a:p>
            <a:pPr>
              <a:spcBef>
                <a:spcPct val="50000"/>
              </a:spcBef>
            </a:pPr>
            <a:r>
              <a:rPr lang="en-US" dirty="0"/>
              <a:t>(1 Jn. </a:t>
            </a:r>
            <a:r>
              <a:rPr lang="en-US" dirty="0" smtClean="0"/>
              <a:t>3:10)</a:t>
            </a:r>
            <a:endParaRPr lang="en-US" dirty="0"/>
          </a:p>
        </p:txBody>
      </p:sp>
      <p:sp>
        <p:nvSpPr>
          <p:cNvPr id="29704" name="Text Box 8"/>
          <p:cNvSpPr txBox="1">
            <a:spLocks noChangeArrowheads="1"/>
          </p:cNvSpPr>
          <p:nvPr/>
        </p:nvSpPr>
        <p:spPr bwMode="auto">
          <a:xfrm>
            <a:off x="457200" y="5410200"/>
            <a:ext cx="3962400" cy="1411288"/>
          </a:xfrm>
          <a:prstGeom prst="rect">
            <a:avLst/>
          </a:prstGeom>
          <a:solidFill>
            <a:srgbClr val="0070C0"/>
          </a:solidFill>
          <a:ln w="38100" cap="sq" algn="ctr">
            <a:solidFill>
              <a:schemeClr val="tx2"/>
            </a:solidFill>
            <a:miter lim="800000"/>
            <a:headEnd type="none" w="sm" len="sm"/>
            <a:tailEnd type="none" w="sm" len="sm"/>
          </a:ln>
          <a:effectLst/>
        </p:spPr>
        <p:txBody>
          <a:bodyPr wrap="square">
            <a:spAutoFit/>
          </a:bodyPr>
          <a:lstStyle/>
          <a:p>
            <a:pPr>
              <a:spcBef>
                <a:spcPct val="50000"/>
              </a:spcBef>
            </a:pPr>
            <a:r>
              <a:rPr lang="en-US" dirty="0"/>
              <a:t>“Now we. . .are children of promise” </a:t>
            </a:r>
            <a:br>
              <a:rPr lang="en-US" dirty="0"/>
            </a:br>
            <a:r>
              <a:rPr lang="en-US" dirty="0"/>
              <a:t>(Gal. </a:t>
            </a:r>
            <a:r>
              <a:rPr lang="en-US" dirty="0" smtClean="0"/>
              <a:t>4:28)</a:t>
            </a:r>
            <a:endParaRPr lang="en-US" dirty="0"/>
          </a:p>
        </p:txBody>
      </p:sp>
      <p:sp>
        <p:nvSpPr>
          <p:cNvPr id="29705" name="Text Box 9"/>
          <p:cNvSpPr txBox="1">
            <a:spLocks noChangeArrowheads="1"/>
          </p:cNvSpPr>
          <p:nvPr/>
        </p:nvSpPr>
        <p:spPr bwMode="auto">
          <a:xfrm>
            <a:off x="4419600" y="5410200"/>
            <a:ext cx="4267200" cy="1411288"/>
          </a:xfrm>
          <a:prstGeom prst="rect">
            <a:avLst/>
          </a:prstGeom>
          <a:solidFill>
            <a:srgbClr val="C00000"/>
          </a:solidFill>
          <a:ln w="38100" cap="sq" algn="ctr">
            <a:solidFill>
              <a:schemeClr val="tx2"/>
            </a:solidFill>
            <a:miter lim="800000"/>
            <a:headEnd type="none" w="sm" len="sm"/>
            <a:tailEnd type="none" w="sm" len="sm"/>
          </a:ln>
          <a:effectLst/>
        </p:spPr>
        <p:txBody>
          <a:bodyPr wrap="square">
            <a:spAutoFit/>
          </a:bodyPr>
          <a:lstStyle/>
          <a:p>
            <a:pPr>
              <a:spcBef>
                <a:spcPct val="50000"/>
              </a:spcBef>
            </a:pPr>
            <a:r>
              <a:rPr lang="en-US" dirty="0"/>
              <a:t>“. . . and were by nature children of wrath. . .” </a:t>
            </a:r>
            <a:br>
              <a:rPr lang="en-US" dirty="0"/>
            </a:br>
            <a:r>
              <a:rPr lang="en-US" dirty="0"/>
              <a:t>(Eph. </a:t>
            </a:r>
            <a:r>
              <a:rPr lang="en-US" dirty="0" smtClean="0"/>
              <a:t>2:3)</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p:cTn id="7" dur="5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1">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9702">
                                            <p:txEl>
                                              <p:pRg st="0" end="0"/>
                                            </p:txEl>
                                          </p:spTgt>
                                        </p:tgtEl>
                                        <p:attrNameLst>
                                          <p:attrName>style.visibility</p:attrName>
                                        </p:attrNameLst>
                                      </p:cBhvr>
                                      <p:to>
                                        <p:strVal val="visible"/>
                                      </p:to>
                                    </p:set>
                                    <p:anim calcmode="lin" valueType="num">
                                      <p:cBhvr>
                                        <p:cTn id="11" dur="500" fill="hold"/>
                                        <p:tgtEl>
                                          <p:spTgt spid="2970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9702">
                                            <p:txEl>
                                              <p:pRg st="0" end="0"/>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wedge">
                                      <p:cBhvr>
                                        <p:cTn id="16" dur="2000"/>
                                        <p:tgtEl>
                                          <p:spTgt spid="297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29701">
                                            <p:txEl>
                                              <p:pRg st="6" end="6"/>
                                            </p:txEl>
                                          </p:spTgt>
                                        </p:tgtEl>
                                        <p:attrNameLst>
                                          <p:attrName>style.visibility</p:attrName>
                                        </p:attrNameLst>
                                      </p:cBhvr>
                                      <p:to>
                                        <p:strVal val="visible"/>
                                      </p:to>
                                    </p:set>
                                    <p:anim calcmode="lin" valueType="num">
                                      <p:cBhvr>
                                        <p:cTn id="21" dur="500" fill="hold"/>
                                        <p:tgtEl>
                                          <p:spTgt spid="29701">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9701">
                                            <p:txEl>
                                              <p:pRg st="6" end="6"/>
                                            </p:txEl>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20" presetClass="entr" presetSubtype="0" fill="hold" grpId="0" nodeType="afterEffect">
                                  <p:stCondLst>
                                    <p:cond delay="0"/>
                                  </p:stCondLst>
                                  <p:childTnLst>
                                    <p:set>
                                      <p:cBhvr>
                                        <p:cTn id="25" dur="1" fill="hold">
                                          <p:stCondLst>
                                            <p:cond delay="0"/>
                                          </p:stCondLst>
                                        </p:cTn>
                                        <p:tgtEl>
                                          <p:spTgt spid="29704"/>
                                        </p:tgtEl>
                                        <p:attrNameLst>
                                          <p:attrName>style.visibility</p:attrName>
                                        </p:attrNameLst>
                                      </p:cBhvr>
                                      <p:to>
                                        <p:strVal val="visible"/>
                                      </p:to>
                                    </p:set>
                                    <p:animEffect transition="in" filter="wedge">
                                      <p:cBhvr>
                                        <p:cTn id="26" dur="2000"/>
                                        <p:tgtEl>
                                          <p:spTgt spid="297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29702">
                                            <p:txEl>
                                              <p:pRg st="6" end="6"/>
                                            </p:txEl>
                                          </p:spTgt>
                                        </p:tgtEl>
                                        <p:attrNameLst>
                                          <p:attrName>style.visibility</p:attrName>
                                        </p:attrNameLst>
                                      </p:cBhvr>
                                      <p:to>
                                        <p:strVal val="visible"/>
                                      </p:to>
                                    </p:set>
                                    <p:anim calcmode="lin" valueType="num">
                                      <p:cBhvr>
                                        <p:cTn id="31" dur="500" fill="hold"/>
                                        <p:tgtEl>
                                          <p:spTgt spid="2970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9702">
                                            <p:txEl>
                                              <p:pRg st="6" end="6"/>
                                            </p:txEl>
                                          </p:spTgt>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500"/>
                            </p:stCondLst>
                            <p:childTnLst>
                              <p:par>
                                <p:cTn id="34" presetID="20" presetClass="entr" presetSubtype="0" fill="hold" grpId="0" nodeType="afterEffect">
                                  <p:stCondLst>
                                    <p:cond delay="0"/>
                                  </p:stCondLst>
                                  <p:childTnLst>
                                    <p:set>
                                      <p:cBhvr>
                                        <p:cTn id="35" dur="1" fill="hold">
                                          <p:stCondLst>
                                            <p:cond delay="0"/>
                                          </p:stCondLst>
                                        </p:cTn>
                                        <p:tgtEl>
                                          <p:spTgt spid="29705"/>
                                        </p:tgtEl>
                                        <p:attrNameLst>
                                          <p:attrName>style.visibility</p:attrName>
                                        </p:attrNameLst>
                                      </p:cBhvr>
                                      <p:to>
                                        <p:strVal val="visible"/>
                                      </p:to>
                                    </p:set>
                                    <p:animEffect transition="in" filter="wedge">
                                      <p:cBhvr>
                                        <p:cTn id="36" dur="2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4" grpId="0" animBg="1"/>
      <p:bldP spid="297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52400"/>
            <a:ext cx="8915400" cy="1219200"/>
          </a:xfrm>
        </p:spPr>
        <p:txBody>
          <a:bodyPr/>
          <a:lstStyle/>
          <a:p>
            <a:r>
              <a:rPr lang="en-US" sz="4000"/>
              <a:t>Two Kinds of People to Marry in this Life:</a:t>
            </a:r>
          </a:p>
        </p:txBody>
      </p:sp>
      <p:sp>
        <p:nvSpPr>
          <p:cNvPr id="31747" name="Rectangle 3"/>
          <p:cNvSpPr>
            <a:spLocks noGrp="1" noChangeArrowheads="1"/>
          </p:cNvSpPr>
          <p:nvPr>
            <p:ph type="body" sz="half" idx="1"/>
          </p:nvPr>
        </p:nvSpPr>
        <p:spPr/>
        <p:txBody>
          <a:bodyPr/>
          <a:lstStyle/>
          <a:p>
            <a:r>
              <a:rPr lang="en-US" dirty="0"/>
              <a:t>sons of </a:t>
            </a:r>
            <a:r>
              <a:rPr lang="en-US" dirty="0" smtClean="0"/>
              <a:t>the kingdom</a:t>
            </a:r>
            <a:endParaRPr lang="en-US" dirty="0"/>
          </a:p>
          <a:p>
            <a:endParaRPr lang="en-US" dirty="0"/>
          </a:p>
          <a:p>
            <a:endParaRPr lang="en-US" dirty="0"/>
          </a:p>
          <a:p>
            <a:endParaRPr lang="en-US" dirty="0"/>
          </a:p>
          <a:p>
            <a:r>
              <a:rPr lang="en-US" dirty="0">
                <a:effectLst>
                  <a:glow rad="139700">
                    <a:schemeClr val="accent1">
                      <a:satMod val="175000"/>
                      <a:alpha val="40000"/>
                    </a:schemeClr>
                  </a:glow>
                </a:effectLst>
              </a:rPr>
              <a:t>sons of light</a:t>
            </a:r>
          </a:p>
        </p:txBody>
      </p:sp>
      <p:sp>
        <p:nvSpPr>
          <p:cNvPr id="31748" name="Rectangle 4"/>
          <p:cNvSpPr>
            <a:spLocks noGrp="1" noChangeArrowheads="1"/>
          </p:cNvSpPr>
          <p:nvPr>
            <p:ph type="body" sz="half" idx="2"/>
          </p:nvPr>
        </p:nvSpPr>
        <p:spPr/>
        <p:txBody>
          <a:bodyPr/>
          <a:lstStyle/>
          <a:p>
            <a:r>
              <a:rPr lang="en-US" dirty="0"/>
              <a:t>sons of the wicked one</a:t>
            </a:r>
          </a:p>
          <a:p>
            <a:endParaRPr lang="en-US" dirty="0"/>
          </a:p>
          <a:p>
            <a:endParaRPr lang="en-US" dirty="0"/>
          </a:p>
          <a:p>
            <a:endParaRPr lang="en-US" dirty="0"/>
          </a:p>
          <a:p>
            <a:r>
              <a:rPr lang="en-US" dirty="0">
                <a:effectLst>
                  <a:glow rad="139700">
                    <a:schemeClr val="accent4">
                      <a:satMod val="175000"/>
                      <a:alpha val="40000"/>
                    </a:schemeClr>
                  </a:glow>
                </a:effectLst>
              </a:rPr>
              <a:t>sons of darkness</a:t>
            </a:r>
          </a:p>
        </p:txBody>
      </p:sp>
      <p:sp>
        <p:nvSpPr>
          <p:cNvPr id="31749" name="Text Box 5"/>
          <p:cNvSpPr txBox="1">
            <a:spLocks noChangeArrowheads="1"/>
          </p:cNvSpPr>
          <p:nvPr/>
        </p:nvSpPr>
        <p:spPr bwMode="auto">
          <a:xfrm>
            <a:off x="381000" y="2286000"/>
            <a:ext cx="8382000" cy="1411288"/>
          </a:xfrm>
          <a:prstGeom prst="rect">
            <a:avLst/>
          </a:prstGeom>
          <a:solidFill>
            <a:schemeClr val="hlink"/>
          </a:solidFill>
          <a:ln w="38100" cap="sq" algn="ctr">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t>“The field is the world, the good seeds are the sons of the kingdom, but the tares are the sons of the wicked one” (Matt. 13:38)</a:t>
            </a:r>
          </a:p>
        </p:txBody>
      </p:sp>
      <p:sp>
        <p:nvSpPr>
          <p:cNvPr id="31750" name="Text Box 6"/>
          <p:cNvSpPr txBox="1">
            <a:spLocks noChangeArrowheads="1"/>
          </p:cNvSpPr>
          <p:nvPr/>
        </p:nvSpPr>
        <p:spPr bwMode="auto">
          <a:xfrm>
            <a:off x="381000" y="4343400"/>
            <a:ext cx="8382000" cy="98425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square">
            <a:spAutoFit/>
          </a:bodyPr>
          <a:lstStyle/>
          <a:p>
            <a:pPr>
              <a:spcBef>
                <a:spcPct val="50000"/>
              </a:spcBef>
            </a:pPr>
            <a:r>
              <a:rPr lang="en-US"/>
              <a:t>“You are all sons of light and sons of the day. We are not of the night nor of darkness” (1 Thess. 5:5)</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 calcmode="lin" valueType="num">
                                      <p:cBhvr>
                                        <p:cTn id="12" dur="1000" fill="hold"/>
                                        <p:tgtEl>
                                          <p:spTgt spid="31748">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174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1748">
                                            <p:txEl>
                                              <p:pRg st="0" end="0"/>
                                            </p:txEl>
                                          </p:spTgt>
                                        </p:tgtEl>
                                      </p:cBhvr>
                                    </p:animEffect>
                                  </p:childTnLst>
                                </p:cTn>
                              </p:par>
                            </p:childTnLst>
                          </p:cTn>
                        </p:par>
                        <p:par>
                          <p:cTn id="15" fill="hold" nodeType="afterGroup">
                            <p:stCondLst>
                              <p:cond delay="1000"/>
                            </p:stCondLst>
                            <p:childTnLst>
                              <p:par>
                                <p:cTn id="16" presetID="21" presetClass="entr" presetSubtype="2" fill="hold" grpId="0" nodeType="afterEffect">
                                  <p:stCondLst>
                                    <p:cond delay="0"/>
                                  </p:stCondLst>
                                  <p:childTnLst>
                                    <p:set>
                                      <p:cBhvr>
                                        <p:cTn id="17" dur="1" fill="hold">
                                          <p:stCondLst>
                                            <p:cond delay="0"/>
                                          </p:stCondLst>
                                        </p:cTn>
                                        <p:tgtEl>
                                          <p:spTgt spid="31749"/>
                                        </p:tgtEl>
                                        <p:attrNameLst>
                                          <p:attrName>style.visibility</p:attrName>
                                        </p:attrNameLst>
                                      </p:cBhvr>
                                      <p:to>
                                        <p:strVal val="visible"/>
                                      </p:to>
                                    </p:set>
                                    <p:animEffect transition="in" filter="wheel(2)">
                                      <p:cBhvr>
                                        <p:cTn id="18" dur="2000"/>
                                        <p:tgtEl>
                                          <p:spTgt spid="317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p:cTn id="23" dur="1000" fill="hold"/>
                                        <p:tgtEl>
                                          <p:spTgt spid="31747">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1747">
                                            <p:txEl>
                                              <p:pRg st="4" end="4"/>
                                            </p:txEl>
                                          </p:spTgt>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1748">
                                            <p:txEl>
                                              <p:pRg st="4" end="4"/>
                                            </p:txEl>
                                          </p:spTgt>
                                        </p:tgtEl>
                                        <p:attrNameLst>
                                          <p:attrName>style.visibility</p:attrName>
                                        </p:attrNameLst>
                                      </p:cBhvr>
                                      <p:to>
                                        <p:strVal val="visible"/>
                                      </p:to>
                                    </p:set>
                                    <p:anim calcmode="lin" valueType="num">
                                      <p:cBhvr>
                                        <p:cTn id="28" dur="1000" fill="hold"/>
                                        <p:tgtEl>
                                          <p:spTgt spid="31748">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1748">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1748">
                                            <p:txEl>
                                              <p:pRg st="4" end="4"/>
                                            </p:txEl>
                                          </p:spTgt>
                                        </p:tgtEl>
                                      </p:cBhvr>
                                    </p:animEffect>
                                  </p:childTnLst>
                                </p:cTn>
                              </p:par>
                            </p:childTnLst>
                          </p:cTn>
                        </p:par>
                        <p:par>
                          <p:cTn id="31" fill="hold" nodeType="afterGroup">
                            <p:stCondLst>
                              <p:cond delay="1000"/>
                            </p:stCondLst>
                            <p:childTnLst>
                              <p:par>
                                <p:cTn id="32" presetID="21" presetClass="entr" presetSubtype="2" fill="hold" grpId="0" nodeType="afterEffect">
                                  <p:stCondLst>
                                    <p:cond delay="0"/>
                                  </p:stCondLst>
                                  <p:childTnLst>
                                    <p:set>
                                      <p:cBhvr>
                                        <p:cTn id="33" dur="1" fill="hold">
                                          <p:stCondLst>
                                            <p:cond delay="0"/>
                                          </p:stCondLst>
                                        </p:cTn>
                                        <p:tgtEl>
                                          <p:spTgt spid="31750"/>
                                        </p:tgtEl>
                                        <p:attrNameLst>
                                          <p:attrName>style.visibility</p:attrName>
                                        </p:attrNameLst>
                                      </p:cBhvr>
                                      <p:to>
                                        <p:strVal val="visible"/>
                                      </p:to>
                                    </p:set>
                                    <p:animEffect transition="in" filter="wheel(2)">
                                      <p:cBhvr>
                                        <p:cTn id="34"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52400"/>
            <a:ext cx="8915400" cy="1219200"/>
          </a:xfrm>
        </p:spPr>
        <p:txBody>
          <a:bodyPr/>
          <a:lstStyle/>
          <a:p>
            <a:r>
              <a:rPr lang="en-US" sz="4000"/>
              <a:t>Two Kinds of People to Marry in this Life:</a:t>
            </a:r>
          </a:p>
        </p:txBody>
      </p:sp>
      <p:sp>
        <p:nvSpPr>
          <p:cNvPr id="32771" name="Rectangle 3"/>
          <p:cNvSpPr>
            <a:spLocks noGrp="1" noChangeArrowheads="1"/>
          </p:cNvSpPr>
          <p:nvPr>
            <p:ph type="body" sz="half" idx="1"/>
          </p:nvPr>
        </p:nvSpPr>
        <p:spPr/>
        <p:txBody>
          <a:bodyPr/>
          <a:lstStyle/>
          <a:p>
            <a:r>
              <a:rPr lang="en-US"/>
              <a:t>obedient children</a:t>
            </a:r>
          </a:p>
        </p:txBody>
      </p:sp>
      <p:sp>
        <p:nvSpPr>
          <p:cNvPr id="32772" name="Rectangle 4"/>
          <p:cNvSpPr>
            <a:spLocks noGrp="1" noChangeArrowheads="1"/>
          </p:cNvSpPr>
          <p:nvPr>
            <p:ph type="body" sz="half" idx="2"/>
          </p:nvPr>
        </p:nvSpPr>
        <p:spPr/>
        <p:txBody>
          <a:bodyPr/>
          <a:lstStyle/>
          <a:p>
            <a:r>
              <a:rPr lang="en-US"/>
              <a:t>sons of disobedience</a:t>
            </a:r>
          </a:p>
        </p:txBody>
      </p:sp>
      <p:sp>
        <p:nvSpPr>
          <p:cNvPr id="32773" name="Text Box 5"/>
          <p:cNvSpPr txBox="1">
            <a:spLocks noChangeArrowheads="1"/>
          </p:cNvSpPr>
          <p:nvPr/>
        </p:nvSpPr>
        <p:spPr bwMode="auto">
          <a:xfrm>
            <a:off x="533400" y="2286000"/>
            <a:ext cx="4038600" cy="2677656"/>
          </a:xfrm>
          <a:prstGeom prst="rect">
            <a:avLst/>
          </a:prstGeom>
          <a:solidFill>
            <a:srgbClr val="0070C0"/>
          </a:solidFill>
          <a:ln w="38100" cap="sq" algn="ctr">
            <a:solidFill>
              <a:schemeClr val="tx2"/>
            </a:solidFill>
            <a:miter lim="800000"/>
            <a:headEnd type="none" w="sm" len="sm"/>
            <a:tailEnd type="none" w="sm" len="sm"/>
          </a:ln>
          <a:effectLst/>
        </p:spPr>
        <p:txBody>
          <a:bodyPr wrap="square">
            <a:spAutoFit/>
          </a:bodyPr>
          <a:lstStyle/>
          <a:p>
            <a:pPr>
              <a:spcBef>
                <a:spcPct val="50000"/>
              </a:spcBef>
            </a:pPr>
            <a:r>
              <a:rPr lang="en-US" dirty="0"/>
              <a:t>“as obedient children, not conforming yourselves to the former lusts, as in your ignorance” </a:t>
            </a:r>
            <a:r>
              <a:rPr lang="en-US" dirty="0" smtClean="0"/>
              <a:t/>
            </a:r>
            <a:br>
              <a:rPr lang="en-US" dirty="0" smtClean="0"/>
            </a:br>
            <a:r>
              <a:rPr lang="en-US" dirty="0" smtClean="0"/>
              <a:t>(</a:t>
            </a:r>
            <a:r>
              <a:rPr lang="en-US" dirty="0"/>
              <a:t>1 Pet. </a:t>
            </a:r>
            <a:r>
              <a:rPr lang="en-US" dirty="0" smtClean="0"/>
              <a:t>1:14)</a:t>
            </a:r>
            <a:endParaRPr lang="en-US" dirty="0"/>
          </a:p>
        </p:txBody>
      </p:sp>
      <p:sp>
        <p:nvSpPr>
          <p:cNvPr id="32774" name="Text Box 6"/>
          <p:cNvSpPr txBox="1">
            <a:spLocks noChangeArrowheads="1"/>
          </p:cNvSpPr>
          <p:nvPr/>
        </p:nvSpPr>
        <p:spPr bwMode="auto">
          <a:xfrm>
            <a:off x="4572000" y="2290763"/>
            <a:ext cx="4114800" cy="3119437"/>
          </a:xfrm>
          <a:prstGeom prst="rect">
            <a:avLst/>
          </a:prstGeom>
          <a:solidFill>
            <a:srgbClr val="C00000"/>
          </a:solidFill>
          <a:ln w="38100" cap="sq" algn="ctr">
            <a:solidFill>
              <a:schemeClr val="tx2"/>
            </a:solidFill>
            <a:miter lim="800000"/>
            <a:headEnd type="none" w="sm" len="sm"/>
            <a:tailEnd type="none" w="sm" len="sm"/>
          </a:ln>
          <a:effectLst/>
        </p:spPr>
        <p:txBody>
          <a:bodyPr wrap="square">
            <a:spAutoFit/>
          </a:bodyPr>
          <a:lstStyle/>
          <a:p>
            <a:pPr>
              <a:spcBef>
                <a:spcPct val="50000"/>
              </a:spcBef>
            </a:pPr>
            <a:r>
              <a:rPr lang="en-US" dirty="0"/>
              <a:t>“Let no one deceive you with empty words, for because of these things the wrath of God comes upon the sons of disobedience” </a:t>
            </a:r>
            <a:r>
              <a:rPr lang="en-US" dirty="0" smtClean="0"/>
              <a:t/>
            </a:r>
            <a:br>
              <a:rPr lang="en-US" dirty="0" smtClean="0"/>
            </a:br>
            <a:r>
              <a:rPr lang="en-US" dirty="0" smtClean="0"/>
              <a:t>(</a:t>
            </a:r>
            <a:r>
              <a:rPr lang="en-US" dirty="0"/>
              <a:t>Eph. </a:t>
            </a:r>
            <a:r>
              <a:rPr lang="en-US" dirty="0" smtClean="0"/>
              <a:t>5:6)</a:t>
            </a:r>
            <a:endParaRPr lang="en-US" dirty="0"/>
          </a:p>
        </p:txBody>
      </p:sp>
      <p:sp>
        <p:nvSpPr>
          <p:cNvPr id="32775" name="Text Box 7"/>
          <p:cNvSpPr txBox="1">
            <a:spLocks noChangeArrowheads="1"/>
          </p:cNvSpPr>
          <p:nvPr/>
        </p:nvSpPr>
        <p:spPr bwMode="auto">
          <a:xfrm>
            <a:off x="0" y="5486400"/>
            <a:ext cx="9144000" cy="1311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cap="sq" algn="ctr">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latin typeface="Arial Black" pitchFamily="34" charset="0"/>
              </a:rPr>
              <a:t>Who Do You Want Raising And Disciplining Your Children?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1000" fill="hold"/>
                                        <p:tgtEl>
                                          <p:spTgt spid="327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27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771">
                                            <p:txEl>
                                              <p:pRg st="0" end="0"/>
                                            </p:txEl>
                                          </p:spTgt>
                                        </p:tgtEl>
                                      </p:cBhvr>
                                    </p:animEffect>
                                  </p:childTnLst>
                                </p:cTn>
                              </p:par>
                            </p:childTnLst>
                          </p:cTn>
                        </p:par>
                        <p:par>
                          <p:cTn id="10" fill="hold" nodeType="afterGroup">
                            <p:stCondLst>
                              <p:cond delay="1000"/>
                            </p:stCondLst>
                            <p:childTnLst>
                              <p:par>
                                <p:cTn id="11" presetID="21" presetClass="entr" presetSubtype="3" fill="hold" grpId="0" nodeType="after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heel(3)">
                                      <p:cBhvr>
                                        <p:cTn id="13" dur="2000"/>
                                        <p:tgtEl>
                                          <p:spTgt spid="327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2772">
                                            <p:txEl>
                                              <p:pRg st="0" end="0"/>
                                            </p:txEl>
                                          </p:spTgt>
                                        </p:tgtEl>
                                        <p:attrNameLst>
                                          <p:attrName>style.visibility</p:attrName>
                                        </p:attrNameLst>
                                      </p:cBhvr>
                                      <p:to>
                                        <p:strVal val="visible"/>
                                      </p:to>
                                    </p:set>
                                    <p:anim calcmode="lin" valueType="num">
                                      <p:cBhvr>
                                        <p:cTn id="18" dur="1000" fill="hold"/>
                                        <p:tgtEl>
                                          <p:spTgt spid="32772">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32772">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2772">
                                            <p:txEl>
                                              <p:pRg st="0" end="0"/>
                                            </p:txEl>
                                          </p:spTgt>
                                        </p:tgtEl>
                                      </p:cBhvr>
                                    </p:animEffect>
                                  </p:childTnLst>
                                </p:cTn>
                              </p:par>
                            </p:childTnLst>
                          </p:cTn>
                        </p:par>
                        <p:par>
                          <p:cTn id="21" fill="hold" nodeType="afterGroup">
                            <p:stCondLst>
                              <p:cond delay="1000"/>
                            </p:stCondLst>
                            <p:childTnLst>
                              <p:par>
                                <p:cTn id="22" presetID="21" presetClass="entr" presetSubtype="3" fill="hold" grpId="0" nodeType="after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wheel(3)">
                                      <p:cBhvr>
                                        <p:cTn id="24" dur="2000"/>
                                        <p:tgtEl>
                                          <p:spTgt spid="32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2775"/>
                                        </p:tgtEl>
                                        <p:attrNameLst>
                                          <p:attrName>style.visibility</p:attrName>
                                        </p:attrNameLst>
                                      </p:cBhvr>
                                      <p:to>
                                        <p:strVal val="visible"/>
                                      </p:to>
                                    </p:set>
                                    <p:animEffect transition="in" filter="fade">
                                      <p:cBhvr>
                                        <p:cTn id="29" dur="1000"/>
                                        <p:tgtEl>
                                          <p:spTgt spid="32775"/>
                                        </p:tgtEl>
                                      </p:cBhvr>
                                    </p:animEffect>
                                    <p:anim calcmode="lin" valueType="num">
                                      <p:cBhvr>
                                        <p:cTn id="30" dur="1000" fill="hold"/>
                                        <p:tgtEl>
                                          <p:spTgt spid="32775"/>
                                        </p:tgtEl>
                                        <p:attrNameLst>
                                          <p:attrName>ppt_x</p:attrName>
                                        </p:attrNameLst>
                                      </p:cBhvr>
                                      <p:tavLst>
                                        <p:tav tm="0">
                                          <p:val>
                                            <p:strVal val="#ppt_x-.1"/>
                                          </p:val>
                                        </p:tav>
                                        <p:tav tm="100000">
                                          <p:val>
                                            <p:strVal val="#ppt_x"/>
                                          </p:val>
                                        </p:tav>
                                      </p:tavLst>
                                    </p:anim>
                                    <p:anim calcmode="lin" valueType="num">
                                      <p:cBhvr>
                                        <p:cTn id="31"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p:txBody>
          <a:bodyPr/>
          <a:lstStyle/>
          <a:p>
            <a:r>
              <a:rPr lang="en-US" sz="2800" dirty="0"/>
              <a:t>Will this person help or hinder me from going to heaven?</a:t>
            </a:r>
          </a:p>
          <a:p>
            <a:pPr lvl="1"/>
            <a:r>
              <a:rPr lang="en-US" sz="2400" dirty="0"/>
              <a:t>Will he/she be </a:t>
            </a:r>
            <a:r>
              <a:rPr lang="en-US" sz="2400" i="1" dirty="0"/>
              <a:t>willing</a:t>
            </a:r>
            <a:r>
              <a:rPr lang="en-US" sz="2400" dirty="0"/>
              <a:t> to trod the </a:t>
            </a:r>
            <a:r>
              <a:rPr lang="en-US" sz="2400" i="1" dirty="0"/>
              <a:t>narrow</a:t>
            </a:r>
            <a:r>
              <a:rPr lang="en-US" sz="2400" dirty="0"/>
              <a:t> road</a:t>
            </a:r>
          </a:p>
          <a:p>
            <a:r>
              <a:rPr lang="en-US" sz="2800" dirty="0"/>
              <a:t>Will this person help lead my children to Christ?</a:t>
            </a:r>
          </a:p>
          <a:p>
            <a:r>
              <a:rPr lang="en-US" sz="2800" dirty="0"/>
              <a:t>Will this person patiently love me when I am not so lovable?</a:t>
            </a:r>
          </a:p>
          <a:p>
            <a:r>
              <a:rPr lang="en-US" sz="2800" dirty="0"/>
              <a:t>Will this man be willing to provide for a family?</a:t>
            </a:r>
          </a:p>
          <a:p>
            <a:r>
              <a:rPr lang="en-US" sz="2800" dirty="0"/>
              <a:t>Will this woman be willing to make </a:t>
            </a:r>
            <a:r>
              <a:rPr lang="en-US" sz="2800" dirty="0" smtClean="0"/>
              <a:t>my house a </a:t>
            </a:r>
            <a:r>
              <a:rPr lang="en-US" sz="2800" dirty="0"/>
              <a:t>home?</a:t>
            </a:r>
          </a:p>
          <a:p>
            <a:r>
              <a:rPr lang="en-US" sz="2800" i="1" dirty="0"/>
              <a:t>Why</a:t>
            </a:r>
            <a:r>
              <a:rPr lang="en-US" sz="2800" dirty="0"/>
              <a:t> does this person love me?</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81000" y="228599"/>
            <a:ext cx="830512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52400"/>
            <a:ext cx="8686800" cy="1371600"/>
          </a:xfrm>
        </p:spPr>
        <p:txBody>
          <a:bodyPr>
            <a:prstTxWarp prst="textDoubleWave1">
              <a:avLst/>
            </a:prstTxWarp>
          </a:bodyPr>
          <a:lstStyle/>
          <a:p>
            <a:r>
              <a:rPr lang="en-US"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 </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Perfect Marriage?</a:t>
            </a:r>
          </a:p>
        </p:txBody>
      </p:sp>
      <p:sp>
        <p:nvSpPr>
          <p:cNvPr id="34819" name="Rectangle 3"/>
          <p:cNvSpPr>
            <a:spLocks noGrp="1" noChangeArrowheads="1"/>
          </p:cNvSpPr>
          <p:nvPr>
            <p:ph type="body" idx="1"/>
          </p:nvPr>
        </p:nvSpPr>
        <p:spPr>
          <a:xfrm>
            <a:off x="228600" y="1676400"/>
            <a:ext cx="8686800" cy="5181600"/>
          </a:xfrm>
        </p:spPr>
        <p:txBody>
          <a:bodyPr/>
          <a:lstStyle/>
          <a:p>
            <a:r>
              <a:rPr lang="en-US" sz="2800" dirty="0"/>
              <a:t>one where your husband brings flowers everyday?</a:t>
            </a:r>
          </a:p>
          <a:p>
            <a:r>
              <a:rPr lang="en-US" sz="2800" dirty="0"/>
              <a:t>one where your wife is always nicely dressed and sweet?</a:t>
            </a:r>
          </a:p>
          <a:p>
            <a:r>
              <a:rPr lang="en-US" sz="2800" dirty="0"/>
              <a:t>one where disagreements </a:t>
            </a:r>
            <a:r>
              <a:rPr lang="en-US" sz="2800" dirty="0" smtClean="0"/>
              <a:t>never occur?</a:t>
            </a:r>
            <a:endParaRPr lang="en-US" sz="2800" dirty="0"/>
          </a:p>
          <a:p>
            <a:r>
              <a:rPr lang="en-US" sz="2800" dirty="0"/>
              <a:t>one where life’s weight cannot strain it fabric?</a:t>
            </a:r>
          </a:p>
          <a:p>
            <a:r>
              <a:rPr lang="en-US" sz="2800" dirty="0"/>
              <a:t>one where children always obey?</a:t>
            </a:r>
          </a:p>
          <a:p>
            <a:r>
              <a:rPr lang="en-US" sz="2800" dirty="0"/>
              <a:t>one where sickness is nonexistent?</a:t>
            </a:r>
          </a:p>
          <a:p>
            <a:r>
              <a:rPr lang="en-US" sz="2800" dirty="0"/>
              <a:t>one where no temptations </a:t>
            </a:r>
            <a:r>
              <a:rPr lang="en-US" sz="2800" dirty="0" smtClean="0"/>
              <a:t>exist?</a:t>
            </a:r>
            <a:endParaRPr lang="en-US" sz="2800" dirty="0"/>
          </a:p>
          <a:p>
            <a:pPr algn="ctr">
              <a:buFont typeface="Wingdings" pitchFamily="2" charset="2"/>
              <a:buNone/>
            </a:pPr>
            <a:r>
              <a:rPr lang="en-US" sz="2800" dirty="0">
                <a:latin typeface="Arial Black" pitchFamily="34" charset="0"/>
              </a:rPr>
              <a:t>IT DOESN’T EXIST!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fade">
                                      <p:cBhvr>
                                        <p:cTn id="11" dur="2000"/>
                                        <p:tgtEl>
                                          <p:spTgt spid="3481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fade">
                                      <p:cBhvr>
                                        <p:cTn id="15" dur="2000"/>
                                        <p:tgtEl>
                                          <p:spTgt spid="3481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Effect transition="in" filter="fade">
                                      <p:cBhvr>
                                        <p:cTn id="19" dur="2000"/>
                                        <p:tgtEl>
                                          <p:spTgt spid="34819">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fade">
                                      <p:cBhvr>
                                        <p:cTn id="23" dur="2000"/>
                                        <p:tgtEl>
                                          <p:spTgt spid="34819">
                                            <p:txEl>
                                              <p:pRg st="4" end="4"/>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2000"/>
                                        <p:tgtEl>
                                          <p:spTgt spid="34819">
                                            <p:txEl>
                                              <p:pRg st="5" end="5"/>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Effect transition="in" filter="fade">
                                      <p:cBhvr>
                                        <p:cTn id="31" dur="2000"/>
                                        <p:tgtEl>
                                          <p:spTgt spid="34819">
                                            <p:txEl>
                                              <p:pRg st="6" end="6"/>
                                            </p:txEl>
                                          </p:spTgt>
                                        </p:tgtEl>
                                      </p:cBhvr>
                                    </p:animEffect>
                                  </p:childTnLst>
                                </p:cTn>
                              </p:par>
                            </p:childTnLst>
                          </p:cTn>
                        </p:par>
                        <p:par>
                          <p:cTn id="32" fill="hold" nodeType="afterGroup">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animEffect transition="in" filter="fade">
                                      <p:cBhvr>
                                        <p:cTn id="35" dur="20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4800" y="381000"/>
            <a:ext cx="8458200" cy="6096000"/>
          </a:xfrm>
          <a:prstGeom prst="rect">
            <a:avLst/>
          </a:prstGeom>
          <a:ln>
            <a:noFill/>
          </a:ln>
          <a:effectLst>
            <a:outerShdw blurRad="190500" algn="tl" rotWithShape="0">
              <a:srgbClr val="000000">
                <a:alpha val="70000"/>
              </a:srgbClr>
            </a:outerShdw>
          </a:effectLst>
        </p:spPr>
      </p:pic>
      <p:sp>
        <p:nvSpPr>
          <p:cNvPr id="35842" name="Rectangle 2"/>
          <p:cNvSpPr>
            <a:spLocks noGrp="1" noChangeArrowheads="1"/>
          </p:cNvSpPr>
          <p:nvPr>
            <p:ph type="title"/>
          </p:nvPr>
        </p:nvSpPr>
        <p:spPr/>
        <p:txBody>
          <a:bodyPr/>
          <a:lstStyle/>
          <a:p>
            <a:r>
              <a:rPr lang="en-US" dirty="0">
                <a:solidFill>
                  <a:schemeClr val="tx2"/>
                </a:solidFill>
              </a:rPr>
              <a:t>One Can Marry A Person</a:t>
            </a:r>
          </a:p>
        </p:txBody>
      </p:sp>
      <p:sp>
        <p:nvSpPr>
          <p:cNvPr id="35843" name="Rectangle 3"/>
          <p:cNvSpPr>
            <a:spLocks noGrp="1" noChangeArrowheads="1"/>
          </p:cNvSpPr>
          <p:nvPr>
            <p:ph type="body" idx="1"/>
          </p:nvPr>
        </p:nvSpPr>
        <p:spPr/>
        <p:txBody>
          <a:bodyPr/>
          <a:lstStyle/>
          <a:p>
            <a:pPr>
              <a:lnSpc>
                <a:spcPct val="80000"/>
              </a:lnSpc>
              <a:buClr>
                <a:srgbClr val="C00000"/>
              </a:buClr>
              <a:buSzPct val="120000"/>
              <a:buFont typeface="Wingdings" pitchFamily="2" charset="2"/>
              <a:buChar char="§"/>
            </a:pPr>
            <a:r>
              <a:rPr lang="en-US" sz="2800" dirty="0"/>
              <a:t>who has a good reputation/name (Prov. 22:1)</a:t>
            </a:r>
          </a:p>
          <a:p>
            <a:pPr>
              <a:lnSpc>
                <a:spcPct val="80000"/>
              </a:lnSpc>
              <a:buClr>
                <a:srgbClr val="C00000"/>
              </a:buClr>
              <a:buSzPct val="120000"/>
              <a:buFont typeface="Wingdings" pitchFamily="2" charset="2"/>
              <a:buChar char="§"/>
            </a:pPr>
            <a:r>
              <a:rPr lang="en-US" sz="2800" dirty="0"/>
              <a:t>who has wisdom flow from her mouth (Prov. 31:26)</a:t>
            </a:r>
          </a:p>
          <a:p>
            <a:pPr>
              <a:lnSpc>
                <a:spcPct val="80000"/>
              </a:lnSpc>
              <a:buClr>
                <a:srgbClr val="C00000"/>
              </a:buClr>
              <a:buSzPct val="120000"/>
              <a:buFont typeface="Wingdings" pitchFamily="2" charset="2"/>
              <a:buChar char="§"/>
            </a:pPr>
            <a:r>
              <a:rPr lang="en-US" sz="2800" dirty="0"/>
              <a:t>whose beauty radiates (Gen. 12:11; 26:7)</a:t>
            </a:r>
          </a:p>
          <a:p>
            <a:pPr>
              <a:lnSpc>
                <a:spcPct val="80000"/>
              </a:lnSpc>
              <a:buClr>
                <a:srgbClr val="C00000"/>
              </a:buClr>
              <a:buSzPct val="120000"/>
              <a:buFont typeface="Wingdings" pitchFamily="2" charset="2"/>
              <a:buChar char="§"/>
            </a:pPr>
            <a:endParaRPr lang="en-US" sz="2800" dirty="0"/>
          </a:p>
          <a:p>
            <a:pPr>
              <a:lnSpc>
                <a:spcPct val="80000"/>
              </a:lnSpc>
              <a:buClr>
                <a:srgbClr val="C00000"/>
              </a:buClr>
              <a:buSzPct val="120000"/>
              <a:buFont typeface="Wingdings" pitchFamily="2" charset="2"/>
              <a:buChar char="§"/>
            </a:pPr>
            <a:r>
              <a:rPr lang="en-US" sz="2800" b="1" dirty="0"/>
              <a:t>AND STILL BE TRIED AND TROUBLED!</a:t>
            </a:r>
          </a:p>
          <a:p>
            <a:pPr>
              <a:lnSpc>
                <a:spcPct val="80000"/>
              </a:lnSpc>
              <a:buClr>
                <a:srgbClr val="C00000"/>
              </a:buClr>
              <a:buSzPct val="120000"/>
              <a:buFont typeface="Wingdings" pitchFamily="2" charset="2"/>
              <a:buChar char="§"/>
            </a:pPr>
            <a:r>
              <a:rPr lang="en-US" sz="2800" dirty="0"/>
              <a:t>WE LIVE IN A SIN-CURSED WORLD!</a:t>
            </a:r>
          </a:p>
          <a:p>
            <a:pPr>
              <a:lnSpc>
                <a:spcPct val="80000"/>
              </a:lnSpc>
              <a:buClr>
                <a:srgbClr val="C00000"/>
              </a:buClr>
              <a:buSzPct val="120000"/>
              <a:buFont typeface="Wingdings" pitchFamily="2" charset="2"/>
              <a:buChar char="§"/>
            </a:pPr>
            <a:r>
              <a:rPr lang="en-US" sz="2800" dirty="0"/>
              <a:t>SIN HAS A WAY OF CORRUPTING EVEN GOOD THINGS!</a:t>
            </a:r>
          </a:p>
          <a:p>
            <a:pPr lvl="1">
              <a:lnSpc>
                <a:spcPct val="80000"/>
              </a:lnSpc>
              <a:buClr>
                <a:srgbClr val="C00000"/>
              </a:buClr>
              <a:buSzPct val="120000"/>
              <a:buFont typeface="Wingdings" pitchFamily="2" charset="2"/>
              <a:buChar char="§"/>
            </a:pPr>
            <a:r>
              <a:rPr lang="en-US" sz="2400" dirty="0"/>
              <a:t>THE ROSE STILL SMELLS SWEET BUT HAS </a:t>
            </a:r>
            <a:r>
              <a:rPr lang="en-US" sz="2400" dirty="0" smtClean="0"/>
              <a:t>THORNS (Gen. 3:18)</a:t>
            </a:r>
            <a:endParaRPr lang="en-US" sz="2400" dirty="0"/>
          </a:p>
          <a:p>
            <a:pPr lvl="1">
              <a:lnSpc>
                <a:spcPct val="80000"/>
              </a:lnSpc>
              <a:buClr>
                <a:srgbClr val="C00000"/>
              </a:buClr>
              <a:buSzPct val="120000"/>
              <a:buFont typeface="Wingdings" pitchFamily="2" charset="2"/>
              <a:buChar char="§"/>
            </a:pPr>
            <a:r>
              <a:rPr lang="en-US" sz="2400" dirty="0"/>
              <a:t>DON’T DREAM OF A FAULTLESS PERSON. . .SEEK A FORGIVEN AND FORGIVING </a:t>
            </a:r>
            <a:r>
              <a:rPr lang="en-US" sz="2400" dirty="0" smtClean="0"/>
              <a:t>ONE</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58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3">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p:cTn id="13" dur="1000" fill="hold"/>
                                        <p:tgtEl>
                                          <p:spTgt spid="3584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5843">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p:cTn id="19" dur="1000" fill="hold"/>
                                        <p:tgtEl>
                                          <p:spTgt spid="3584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5843">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p:cTn id="25" dur="1000" fill="hold"/>
                                        <p:tgtEl>
                                          <p:spTgt spid="35843">
                                            <p:txEl>
                                              <p:pRg st="4" end="4"/>
                                            </p:txEl>
                                          </p:spTgt>
                                        </p:tgtEl>
                                        <p:attrNameLst>
                                          <p:attrName>ppt_w</p:attrName>
                                        </p:attrNameLst>
                                      </p:cBhvr>
                                      <p:tavLst>
                                        <p:tav tm="0">
                                          <p:val>
                                            <p:strVal val="#ppt_w+.3"/>
                                          </p:val>
                                        </p:tav>
                                        <p:tav tm="100000">
                                          <p:val>
                                            <p:strVal val="#ppt_w"/>
                                          </p:val>
                                        </p:tav>
                                      </p:tavLst>
                                    </p:anim>
                                    <p:anim calcmode="lin" valueType="num">
                                      <p:cBhvr>
                                        <p:cTn id="26" dur="1000" fill="hold"/>
                                        <p:tgtEl>
                                          <p:spTgt spid="3584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2" fill="hold"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 calcmode="lin" valueType="num">
                                      <p:cBhvr additive="base">
                                        <p:cTn id="32"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2" fill="hold" nodeType="clickEffect">
                                  <p:stCondLst>
                                    <p:cond delay="0"/>
                                  </p:stCondLst>
                                  <p:childTnLst>
                                    <p:set>
                                      <p:cBhvr>
                                        <p:cTn id="37" dur="1" fill="hold">
                                          <p:stCondLst>
                                            <p:cond delay="0"/>
                                          </p:stCondLst>
                                        </p:cTn>
                                        <p:tgtEl>
                                          <p:spTgt spid="35843">
                                            <p:txEl>
                                              <p:pRg st="6" end="6"/>
                                            </p:txEl>
                                          </p:spTgt>
                                        </p:tgtEl>
                                        <p:attrNameLst>
                                          <p:attrName>style.visibility</p:attrName>
                                        </p:attrNameLst>
                                      </p:cBhvr>
                                      <p:to>
                                        <p:strVal val="visible"/>
                                      </p:to>
                                    </p:set>
                                    <p:anim calcmode="lin" valueType="num">
                                      <p:cBhvr additive="base">
                                        <p:cTn id="38"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2" fill="hold" nodeType="clickEffect">
                                  <p:stCondLst>
                                    <p:cond delay="0"/>
                                  </p:stCondLst>
                                  <p:childTnLst>
                                    <p:set>
                                      <p:cBhvr>
                                        <p:cTn id="43" dur="1" fill="hold">
                                          <p:stCondLst>
                                            <p:cond delay="0"/>
                                          </p:stCondLst>
                                        </p:cTn>
                                        <p:tgtEl>
                                          <p:spTgt spid="35843">
                                            <p:txEl>
                                              <p:pRg st="7" end="7"/>
                                            </p:txEl>
                                          </p:spTgt>
                                        </p:tgtEl>
                                        <p:attrNameLst>
                                          <p:attrName>style.visibility</p:attrName>
                                        </p:attrNameLst>
                                      </p:cBhvr>
                                      <p:to>
                                        <p:strVal val="visible"/>
                                      </p:to>
                                    </p:set>
                                    <p:anim calcmode="lin" valueType="num">
                                      <p:cBhvr additive="base">
                                        <p:cTn id="44"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2" fill="hold" nodeType="clickEffect">
                                  <p:stCondLst>
                                    <p:cond delay="0"/>
                                  </p:stCondLst>
                                  <p:childTnLst>
                                    <p:set>
                                      <p:cBhvr>
                                        <p:cTn id="49" dur="1" fill="hold">
                                          <p:stCondLst>
                                            <p:cond delay="0"/>
                                          </p:stCondLst>
                                        </p:cTn>
                                        <p:tgtEl>
                                          <p:spTgt spid="35843">
                                            <p:txEl>
                                              <p:pRg st="8" end="8"/>
                                            </p:txEl>
                                          </p:spTgt>
                                        </p:tgtEl>
                                        <p:attrNameLst>
                                          <p:attrName>style.visibility</p:attrName>
                                        </p:attrNameLst>
                                      </p:cBhvr>
                                      <p:to>
                                        <p:strVal val="visible"/>
                                      </p:to>
                                    </p:set>
                                    <p:anim calcmode="lin" valueType="num">
                                      <p:cBhvr additive="base">
                                        <p:cTn id="50" dur="500" fill="hold"/>
                                        <p:tgtEl>
                                          <p:spTgt spid="35843">
                                            <p:txEl>
                                              <p:pRg st="8" end="8"/>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58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5400" b="0" dirty="0">
                <a:latin typeface="Brush Script Std" pitchFamily="50" charset="0"/>
              </a:rPr>
              <a:t>Some Final Considerations:</a:t>
            </a:r>
          </a:p>
        </p:txBody>
      </p:sp>
      <p:sp>
        <p:nvSpPr>
          <p:cNvPr id="37891" name="Rectangle 3"/>
          <p:cNvSpPr>
            <a:spLocks noGrp="1" noChangeArrowheads="1"/>
          </p:cNvSpPr>
          <p:nvPr>
            <p:ph type="body" idx="1"/>
          </p:nvPr>
        </p:nvSpPr>
        <p:spPr>
          <a:xfrm>
            <a:off x="228600" y="1676400"/>
            <a:ext cx="8534400" cy="5029200"/>
          </a:xfrm>
        </p:spPr>
        <p:txBody>
          <a:bodyPr/>
          <a:lstStyle/>
          <a:p>
            <a:r>
              <a:rPr lang="en-US" sz="3600" dirty="0"/>
              <a:t>let the attitude and actions in your marriage be done in love</a:t>
            </a:r>
          </a:p>
          <a:p>
            <a:pPr lvl="1"/>
            <a:r>
              <a:rPr lang="en-US" sz="3200" dirty="0"/>
              <a:t>holy, sacrificial and enduring</a:t>
            </a:r>
          </a:p>
          <a:p>
            <a:pPr lvl="1"/>
            <a:r>
              <a:rPr lang="en-US" sz="3200" dirty="0"/>
              <a:t>as </a:t>
            </a:r>
            <a:r>
              <a:rPr lang="en-US" sz="3200" dirty="0" smtClean="0"/>
              <a:t>the love of Jesus is to </a:t>
            </a:r>
            <a:r>
              <a:rPr lang="en-US" sz="3200" dirty="0"/>
              <a:t>the </a:t>
            </a:r>
            <a:r>
              <a:rPr lang="en-US" sz="3200" dirty="0" smtClean="0"/>
              <a:t>church</a:t>
            </a:r>
          </a:p>
          <a:p>
            <a:pPr lvl="2"/>
            <a:r>
              <a:rPr lang="en-US" sz="2800" dirty="0" smtClean="0"/>
              <a:t> </a:t>
            </a:r>
            <a:r>
              <a:rPr lang="en-US" sz="2800" dirty="0"/>
              <a:t>“Husbands, love your wives, just as Christ also loved the church and gave Himself for her” (Eph. 5:25)</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p:cTn id="7" dur="1000" fill="hold"/>
                                        <p:tgtEl>
                                          <p:spTgt spid="37891">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1000" fill="hold"/>
                                        <p:tgtEl>
                                          <p:spTgt spid="37891">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78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p:cTn id="21" dur="1000" fill="hold"/>
                                        <p:tgtEl>
                                          <p:spTgt spid="37891">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789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38100" cap="sq"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2"/>
        </a:solidFill>
        <a:ln w="38100" cap="sq"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lnDef>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6863</TotalTime>
  <Words>2217</Words>
  <Application>Microsoft Office PowerPoint</Application>
  <PresentationFormat>On-screen Show (4:3)</PresentationFormat>
  <Paragraphs>177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Green and white abstract design template</vt:lpstr>
      <vt:lpstr>“Marriage Is Honorable”</vt:lpstr>
      <vt:lpstr>Marry Who?</vt:lpstr>
      <vt:lpstr>Two Kinds of People to Marry in this Life:</vt:lpstr>
      <vt:lpstr>Two Kinds of People to Marry in this Life:</vt:lpstr>
      <vt:lpstr>Two Kinds of People to Marry in this Life:</vt:lpstr>
      <vt:lpstr>PowerPoint Presentation</vt:lpstr>
      <vt:lpstr>A Perfect Marriage?</vt:lpstr>
      <vt:lpstr>One Can Marry A Person</vt:lpstr>
      <vt:lpstr>Some Final Considerations:</vt:lpstr>
      <vt:lpstr>Some Final Considerations:</vt:lpstr>
      <vt:lpstr>Some Final Considerations:</vt:lpstr>
      <vt:lpstr>Some Final Considerations:</vt:lpstr>
      <vt:lpstr>Some Final Considerations:</vt:lpstr>
      <vt:lpstr>Some Final Considerations:</vt:lpstr>
      <vt:lpstr>Husband/Headship</vt:lpstr>
      <vt:lpstr>Some Final Considerations:</vt:lpstr>
      <vt:lpstr>Some Final Considerations:</vt:lpstr>
      <vt:lpstr>“Marriage is Honorable”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Is Honorable”</dc:title>
  <dc:creator>Steven J. Wallace</dc:creator>
  <cp:lastModifiedBy>Steven J. Wallace</cp:lastModifiedBy>
  <cp:revision>49</cp:revision>
  <cp:lastPrinted>2012-05-19T20:22:10Z</cp:lastPrinted>
  <dcterms:created xsi:type="dcterms:W3CDTF">2005-12-27T23:17:11Z</dcterms:created>
  <dcterms:modified xsi:type="dcterms:W3CDTF">2012-05-19T21:47:39Z</dcterms:modified>
</cp:coreProperties>
</file>